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2" r:id="rId4"/>
    <p:sldId id="272" r:id="rId5"/>
    <p:sldId id="258" r:id="rId6"/>
    <p:sldId id="259" r:id="rId7"/>
    <p:sldId id="266" r:id="rId8"/>
    <p:sldId id="270" r:id="rId9"/>
    <p:sldId id="273" r:id="rId10"/>
    <p:sldId id="274" r:id="rId11"/>
    <p:sldId id="2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30"/>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9668" autoAdjust="0"/>
  </p:normalViewPr>
  <p:slideViewPr>
    <p:cSldViewPr>
      <p:cViewPr>
        <p:scale>
          <a:sx n="82" d="100"/>
          <a:sy n="82" d="100"/>
        </p:scale>
        <p:origin x="-955"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F945D5-FF37-4758-8877-B5CDEDE37D17}"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64340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945D5-FF37-4758-8877-B5CDEDE37D17}"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63404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945D5-FF37-4758-8877-B5CDEDE37D17}"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400034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945D5-FF37-4758-8877-B5CDEDE37D17}"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202628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945D5-FF37-4758-8877-B5CDEDE37D17}" type="datetimeFigureOut">
              <a:rPr lang="en-US" smtClean="0"/>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350588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F945D5-FF37-4758-8877-B5CDEDE37D17}"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368709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F945D5-FF37-4758-8877-B5CDEDE37D17}" type="datetimeFigureOut">
              <a:rPr lang="en-US" smtClean="0"/>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297470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F945D5-FF37-4758-8877-B5CDEDE37D17}" type="datetimeFigureOut">
              <a:rPr lang="en-US" smtClean="0"/>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406818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945D5-FF37-4758-8877-B5CDEDE37D17}" type="datetimeFigureOut">
              <a:rPr lang="en-US" smtClean="0"/>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104044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945D5-FF37-4758-8877-B5CDEDE37D17}"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378173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945D5-FF37-4758-8877-B5CDEDE37D17}" type="datetimeFigureOut">
              <a:rPr lang="en-US" smtClean="0"/>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C7B9E-D5C2-45A8-AF4D-E9F24E727DA2}" type="slidenum">
              <a:rPr lang="en-US" smtClean="0"/>
              <a:t>‹#›</a:t>
            </a:fld>
            <a:endParaRPr lang="en-US"/>
          </a:p>
        </p:txBody>
      </p:sp>
    </p:spTree>
    <p:extLst>
      <p:ext uri="{BB962C8B-B14F-4D97-AF65-F5344CB8AC3E}">
        <p14:creationId xmlns:p14="http://schemas.microsoft.com/office/powerpoint/2010/main" val="192277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945D5-FF37-4758-8877-B5CDEDE37D17}" type="datetimeFigureOut">
              <a:rPr lang="en-US" smtClean="0"/>
              <a:t>4/11/2019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C7B9E-D5C2-45A8-AF4D-E9F24E727DA2}" type="slidenum">
              <a:rPr lang="en-US" smtClean="0"/>
              <a:t>‹#›</a:t>
            </a:fld>
            <a:endParaRPr lang="en-US"/>
          </a:p>
        </p:txBody>
      </p:sp>
    </p:spTree>
    <p:extLst>
      <p:ext uri="{BB962C8B-B14F-4D97-AF65-F5344CB8AC3E}">
        <p14:creationId xmlns:p14="http://schemas.microsoft.com/office/powerpoint/2010/main" val="11251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hyperlink" Target="http://physics.uwyo.edu/~rudim/index_3650.html"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Modernizing the</a:t>
            </a:r>
            <a:r>
              <a:rPr lang="en-US" dirty="0" smtClean="0"/>
              <a:t/>
            </a:r>
            <a:br>
              <a:rPr lang="en-US" dirty="0" smtClean="0"/>
            </a:br>
            <a:r>
              <a:rPr lang="en-US" dirty="0" smtClean="0"/>
              <a:t>Physics Curriculum</a:t>
            </a:r>
            <a:endParaRPr lang="en-US" dirty="0"/>
          </a:p>
        </p:txBody>
      </p:sp>
      <p:sp>
        <p:nvSpPr>
          <p:cNvPr id="3" name="Subtitle 2"/>
          <p:cNvSpPr>
            <a:spLocks noGrp="1"/>
          </p:cNvSpPr>
          <p:nvPr>
            <p:ph type="subTitle" idx="1"/>
          </p:nvPr>
        </p:nvSpPr>
        <p:spPr/>
        <p:txBody>
          <a:bodyPr>
            <a:normAutofit/>
          </a:bodyPr>
          <a:lstStyle/>
          <a:p>
            <a:r>
              <a:rPr lang="en-US" sz="2000" dirty="0" smtClean="0">
                <a:solidFill>
                  <a:schemeClr val="bg1">
                    <a:lumMod val="50000"/>
                  </a:schemeClr>
                </a:solidFill>
              </a:rPr>
              <a:t>Rudi Michalak, University of Wyoming</a:t>
            </a:r>
          </a:p>
          <a:p>
            <a:r>
              <a:rPr lang="en-US" sz="2000" dirty="0" smtClean="0">
                <a:solidFill>
                  <a:schemeClr val="bg1">
                    <a:lumMod val="50000"/>
                  </a:schemeClr>
                </a:solidFill>
              </a:rPr>
              <a:t>APS April Meeting, Denver, </a:t>
            </a:r>
            <a:r>
              <a:rPr lang="en-US" sz="2000" dirty="0" smtClean="0">
                <a:solidFill>
                  <a:schemeClr val="bg1">
                    <a:lumMod val="50000"/>
                  </a:schemeClr>
                </a:solidFill>
              </a:rPr>
              <a:t>April </a:t>
            </a:r>
            <a:r>
              <a:rPr lang="en-US" sz="2000" dirty="0" smtClean="0">
                <a:solidFill>
                  <a:schemeClr val="bg1">
                    <a:lumMod val="50000"/>
                  </a:schemeClr>
                </a:solidFill>
              </a:rPr>
              <a:t>13-15 2019</a:t>
            </a:r>
            <a:endParaRPr lang="en-US" sz="2000" dirty="0">
              <a:solidFill>
                <a:schemeClr val="bg1">
                  <a:lumMod val="50000"/>
                </a:schemeClr>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5562600"/>
            <a:ext cx="2816225" cy="113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768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996116" y="1447800"/>
            <a:ext cx="1951368" cy="923330"/>
          </a:xfrm>
          <a:prstGeom prst="rect">
            <a:avLst/>
          </a:prstGeom>
          <a:noFill/>
        </p:spPr>
        <p:txBody>
          <a:bodyPr wrap="none" rtlCol="0">
            <a:spAutoFit/>
          </a:bodyPr>
          <a:lstStyle/>
          <a:p>
            <a:r>
              <a:rPr lang="en-US" dirty="0" smtClean="0"/>
              <a:t>Possible Additions:</a:t>
            </a:r>
          </a:p>
          <a:p>
            <a:endParaRPr lang="en-US" dirty="0"/>
          </a:p>
          <a:p>
            <a:r>
              <a:rPr lang="en-US" dirty="0" smtClean="0"/>
              <a:t>	</a:t>
            </a:r>
            <a:endParaRPr lang="en-US" dirty="0"/>
          </a:p>
        </p:txBody>
      </p:sp>
      <p:sp>
        <p:nvSpPr>
          <p:cNvPr id="3" name="Rounded Rectangle 2"/>
          <p:cNvSpPr/>
          <p:nvPr/>
        </p:nvSpPr>
        <p:spPr>
          <a:xfrm>
            <a:off x="2971800" y="2514600"/>
            <a:ext cx="3810000" cy="111347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70C0"/>
                </a:solidFill>
              </a:rPr>
              <a:t>● Mechanical workshop experience</a:t>
            </a:r>
          </a:p>
          <a:p>
            <a:endParaRPr lang="en-US" dirty="0">
              <a:solidFill>
                <a:srgbClr val="0070C0"/>
              </a:solidFill>
            </a:endParaRPr>
          </a:p>
          <a:p>
            <a:r>
              <a:rPr lang="en-US" dirty="0" smtClean="0">
                <a:solidFill>
                  <a:srgbClr val="0070C0"/>
                </a:solidFill>
              </a:rPr>
              <a:t>● </a:t>
            </a:r>
            <a:r>
              <a:rPr lang="en-US" dirty="0">
                <a:solidFill>
                  <a:srgbClr val="0070C0"/>
                </a:solidFill>
              </a:rPr>
              <a:t>Presentation skill training</a:t>
            </a:r>
            <a:endParaRPr lang="en-US" dirty="0">
              <a:solidFill>
                <a:srgbClr val="0070C0"/>
              </a:solidFill>
            </a:endParaRPr>
          </a:p>
        </p:txBody>
      </p:sp>
    </p:spTree>
    <p:extLst>
      <p:ext uri="{BB962C8B-B14F-4D97-AF65-F5344CB8AC3E}">
        <p14:creationId xmlns:p14="http://schemas.microsoft.com/office/powerpoint/2010/main" val="3328780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152400" y="381000"/>
            <a:ext cx="5105400" cy="646331"/>
          </a:xfrm>
          <a:prstGeom prst="rect">
            <a:avLst/>
          </a:prstGeom>
        </p:spPr>
        <p:txBody>
          <a:bodyPr wrap="square">
            <a:spAutoFit/>
          </a:bodyPr>
          <a:lstStyle/>
          <a:p>
            <a:r>
              <a:rPr lang="en-US" dirty="0" smtClean="0">
                <a:hlinkClick r:id="rId2"/>
              </a:rPr>
              <a:t>http://physics.uwyo.edu/~rudim/index_3650.html</a:t>
            </a:r>
            <a:endParaRPr lang="en-US" dirty="0" smtClean="0"/>
          </a:p>
          <a:p>
            <a:endParaRPr lang="en-US" dirty="0"/>
          </a:p>
        </p:txBody>
      </p:sp>
      <p:pic>
        <p:nvPicPr>
          <p:cNvPr id="1026" name="Picture 2" descr="http://physics.uwyo.edu/~rudim/IMG_54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53" y="1375874"/>
            <a:ext cx="3352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2442" y="1011207"/>
            <a:ext cx="705642" cy="369332"/>
          </a:xfrm>
          <a:prstGeom prst="rect">
            <a:avLst/>
          </a:prstGeom>
          <a:noFill/>
        </p:spPr>
        <p:txBody>
          <a:bodyPr wrap="none" rtlCol="0">
            <a:spAutoFit/>
          </a:bodyPr>
          <a:lstStyle/>
          <a:p>
            <a:r>
              <a:rPr lang="en-US" dirty="0" smtClean="0"/>
              <a:t>2018 </a:t>
            </a:r>
            <a:endParaRPr lang="en-US" dirty="0"/>
          </a:p>
        </p:txBody>
      </p:sp>
      <p:pic>
        <p:nvPicPr>
          <p:cNvPr id="1027" name="Picture 3" descr="F:\OldTerms\S17\3650\IMG_51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58755"/>
            <a:ext cx="2772194" cy="20789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23187" y="842665"/>
            <a:ext cx="652743" cy="369332"/>
          </a:xfrm>
          <a:prstGeom prst="rect">
            <a:avLst/>
          </a:prstGeom>
        </p:spPr>
        <p:txBody>
          <a:bodyPr wrap="none">
            <a:spAutoFit/>
          </a:bodyPr>
          <a:lstStyle/>
          <a:p>
            <a:r>
              <a:rPr lang="en-US" dirty="0" smtClean="0"/>
              <a:t>2017</a:t>
            </a:r>
            <a:endParaRPr lang="en-US" dirty="0"/>
          </a:p>
        </p:txBody>
      </p:sp>
      <p:pic>
        <p:nvPicPr>
          <p:cNvPr id="1028" name="Picture 4" descr="C:\Users\rudim\Pictures\S16\IMG_47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6999" y="4480434"/>
            <a:ext cx="2732851" cy="2049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00999" y="3939277"/>
            <a:ext cx="652743" cy="369332"/>
          </a:xfrm>
          <a:prstGeom prst="rect">
            <a:avLst/>
          </a:prstGeom>
          <a:noFill/>
        </p:spPr>
        <p:txBody>
          <a:bodyPr wrap="none" rtlCol="0">
            <a:spAutoFit/>
          </a:bodyPr>
          <a:lstStyle/>
          <a:p>
            <a:r>
              <a:rPr lang="en-US" dirty="0" smtClean="0"/>
              <a:t>2016</a:t>
            </a:r>
            <a:endParaRPr lang="en-US" dirty="0"/>
          </a:p>
        </p:txBody>
      </p:sp>
      <p:pic>
        <p:nvPicPr>
          <p:cNvPr id="1029" name="Picture 5" descr="F:\Photos\WorkPictures\S15\IMG_15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1657" y="5248340"/>
            <a:ext cx="2143265" cy="16074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34816" y="5867399"/>
            <a:ext cx="652743" cy="369332"/>
          </a:xfrm>
          <a:prstGeom prst="rect">
            <a:avLst/>
          </a:prstGeom>
          <a:noFill/>
        </p:spPr>
        <p:txBody>
          <a:bodyPr wrap="none" rtlCol="0">
            <a:spAutoFit/>
          </a:bodyPr>
          <a:lstStyle/>
          <a:p>
            <a:r>
              <a:rPr lang="en-US" dirty="0" smtClean="0"/>
              <a:t>2015</a:t>
            </a:r>
            <a:endParaRPr lang="en-US" dirty="0"/>
          </a:p>
        </p:txBody>
      </p:sp>
      <p:pic>
        <p:nvPicPr>
          <p:cNvPr id="1030" name="Picture 6" descr="C:\Users\rudim\Desktop\S14AdvLabGr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702" y="4788256"/>
            <a:ext cx="1729122" cy="12967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4330" y="6160532"/>
            <a:ext cx="652743" cy="369332"/>
          </a:xfrm>
          <a:prstGeom prst="rect">
            <a:avLst/>
          </a:prstGeom>
          <a:noFill/>
        </p:spPr>
        <p:txBody>
          <a:bodyPr wrap="none" rtlCol="0">
            <a:spAutoFit/>
          </a:bodyPr>
          <a:lstStyle/>
          <a:p>
            <a:r>
              <a:rPr lang="en-US" dirty="0" smtClean="0"/>
              <a:t>2014</a:t>
            </a:r>
            <a:endParaRPr lang="en-US"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5571" y="2143609"/>
            <a:ext cx="3903790" cy="2927842"/>
          </a:xfrm>
          <a:prstGeom prst="rect">
            <a:avLst/>
          </a:prstGeom>
        </p:spPr>
      </p:pic>
      <p:sp>
        <p:nvSpPr>
          <p:cNvPr id="9" name="TextBox 8"/>
          <p:cNvSpPr txBox="1"/>
          <p:nvPr/>
        </p:nvSpPr>
        <p:spPr>
          <a:xfrm>
            <a:off x="4074033" y="1674167"/>
            <a:ext cx="1662635" cy="461665"/>
          </a:xfrm>
          <a:prstGeom prst="rect">
            <a:avLst/>
          </a:prstGeom>
          <a:noFill/>
        </p:spPr>
        <p:txBody>
          <a:bodyPr wrap="none" rtlCol="0">
            <a:spAutoFit/>
          </a:bodyPr>
          <a:lstStyle/>
          <a:p>
            <a:r>
              <a:rPr lang="en-US" sz="2400" dirty="0" smtClean="0"/>
              <a:t>Spring 2019</a:t>
            </a:r>
            <a:endParaRPr lang="en-US" sz="2400" dirty="0"/>
          </a:p>
        </p:txBody>
      </p:sp>
    </p:spTree>
    <p:extLst>
      <p:ext uri="{BB962C8B-B14F-4D97-AF65-F5344CB8AC3E}">
        <p14:creationId xmlns:p14="http://schemas.microsoft.com/office/powerpoint/2010/main" val="4265064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57000"/>
          </a:schemeClr>
        </a:solidFill>
        <a:effectLst/>
      </p:bgPr>
    </p:bg>
    <p:spTree>
      <p:nvGrpSpPr>
        <p:cNvPr id="1" name=""/>
        <p:cNvGrpSpPr/>
        <p:nvPr/>
      </p:nvGrpSpPr>
      <p:grpSpPr>
        <a:xfrm>
          <a:off x="0" y="0"/>
          <a:ext cx="0" cy="0"/>
          <a:chOff x="0" y="0"/>
          <a:chExt cx="0" cy="0"/>
        </a:xfrm>
      </p:grpSpPr>
      <p:sp>
        <p:nvSpPr>
          <p:cNvPr id="2" name="TextBox 1"/>
          <p:cNvSpPr txBox="1"/>
          <p:nvPr/>
        </p:nvSpPr>
        <p:spPr>
          <a:xfrm>
            <a:off x="990600" y="457200"/>
            <a:ext cx="6424708" cy="523220"/>
          </a:xfrm>
          <a:prstGeom prst="rect">
            <a:avLst/>
          </a:prstGeom>
          <a:noFill/>
        </p:spPr>
        <p:txBody>
          <a:bodyPr wrap="none" rtlCol="0">
            <a:spAutoFit/>
          </a:bodyPr>
          <a:lstStyle/>
          <a:p>
            <a:r>
              <a:rPr lang="en-US" sz="2800" dirty="0" smtClean="0"/>
              <a:t>Weak or </a:t>
            </a:r>
            <a:r>
              <a:rPr lang="en-US" sz="2800" dirty="0" smtClean="0"/>
              <a:t>outdated </a:t>
            </a:r>
            <a:r>
              <a:rPr lang="en-US" sz="2800" dirty="0" smtClean="0"/>
              <a:t>points of </a:t>
            </a:r>
            <a:r>
              <a:rPr lang="en-US" sz="2800" dirty="0" smtClean="0"/>
              <a:t>our </a:t>
            </a:r>
            <a:r>
              <a:rPr lang="en-US" sz="2800" dirty="0" smtClean="0"/>
              <a:t>curriculum</a:t>
            </a:r>
            <a:endParaRPr lang="en-US" sz="2800" dirty="0"/>
          </a:p>
        </p:txBody>
      </p:sp>
      <p:sp>
        <p:nvSpPr>
          <p:cNvPr id="3" name="TextBox 2"/>
          <p:cNvSpPr txBox="1"/>
          <p:nvPr/>
        </p:nvSpPr>
        <p:spPr>
          <a:xfrm>
            <a:off x="1676400" y="1219200"/>
            <a:ext cx="4545796" cy="2031325"/>
          </a:xfrm>
          <a:prstGeom prst="rect">
            <a:avLst/>
          </a:prstGeom>
          <a:noFill/>
        </p:spPr>
        <p:txBody>
          <a:bodyPr wrap="none" rtlCol="0">
            <a:spAutoFit/>
          </a:bodyPr>
          <a:lstStyle/>
          <a:p>
            <a:pPr marL="285750" indent="-285750">
              <a:buFontTx/>
              <a:buChar char="-"/>
            </a:pPr>
            <a:r>
              <a:rPr lang="en-US" dirty="0"/>
              <a:t>A</a:t>
            </a:r>
            <a:r>
              <a:rPr lang="en-US" dirty="0" smtClean="0"/>
              <a:t>pplied coding 			(1)</a:t>
            </a:r>
          </a:p>
          <a:p>
            <a:pPr marL="285750" indent="-285750">
              <a:buFontTx/>
              <a:buChar char="-"/>
            </a:pPr>
            <a:r>
              <a:rPr lang="en-US" dirty="0" smtClean="0"/>
              <a:t>Relevant coding languages 	(2)</a:t>
            </a:r>
          </a:p>
          <a:p>
            <a:pPr marL="285750" indent="-285750">
              <a:buFontTx/>
              <a:buChar char="-"/>
            </a:pPr>
            <a:r>
              <a:rPr lang="en-US" dirty="0" smtClean="0"/>
              <a:t>Professional writing 		(3)</a:t>
            </a:r>
          </a:p>
          <a:p>
            <a:pPr marL="285750" indent="-285750">
              <a:buFontTx/>
              <a:buChar char="-"/>
            </a:pPr>
            <a:r>
              <a:rPr lang="en-US" dirty="0" smtClean="0"/>
              <a:t>Professional conversations 	(4)</a:t>
            </a:r>
          </a:p>
          <a:p>
            <a:pPr marL="285750" indent="-285750">
              <a:buFontTx/>
              <a:buChar char="-"/>
            </a:pPr>
            <a:r>
              <a:rPr lang="en-US" dirty="0" smtClean="0"/>
              <a:t>Transition from High School support (5)</a:t>
            </a:r>
          </a:p>
          <a:p>
            <a:pPr marL="285750" indent="-285750">
              <a:buFontTx/>
              <a:buChar char="-"/>
            </a:pPr>
            <a:r>
              <a:rPr lang="en-US" dirty="0" smtClean="0"/>
              <a:t>Transition to upper level classes support (6)</a:t>
            </a:r>
          </a:p>
          <a:p>
            <a:pPr marL="285750" indent="-285750">
              <a:buFontTx/>
              <a:buChar char="-"/>
            </a:pPr>
            <a:r>
              <a:rPr lang="en-US" dirty="0" smtClean="0"/>
              <a:t>Assessment 			(7)</a:t>
            </a:r>
            <a:endParaRPr lang="en-US" dirty="0"/>
          </a:p>
        </p:txBody>
      </p:sp>
      <p:sp>
        <p:nvSpPr>
          <p:cNvPr id="4" name="TextBox 3"/>
          <p:cNvSpPr txBox="1"/>
          <p:nvPr/>
        </p:nvSpPr>
        <p:spPr>
          <a:xfrm>
            <a:off x="1676400" y="4572000"/>
            <a:ext cx="6890091" cy="1631216"/>
          </a:xfrm>
          <a:prstGeom prst="rect">
            <a:avLst/>
          </a:prstGeom>
          <a:noFill/>
        </p:spPr>
        <p:txBody>
          <a:bodyPr wrap="none" rtlCol="0">
            <a:spAutoFit/>
          </a:bodyPr>
          <a:lstStyle/>
          <a:p>
            <a:r>
              <a:rPr lang="en-US" sz="2000" dirty="0" smtClean="0">
                <a:solidFill>
                  <a:schemeClr val="accent1"/>
                </a:solidFill>
              </a:rPr>
              <a:t>New courses which address these areas:</a:t>
            </a:r>
          </a:p>
          <a:p>
            <a:endParaRPr lang="en-US" sz="2000" dirty="0">
              <a:solidFill>
                <a:schemeClr val="accent1"/>
              </a:solidFill>
            </a:endParaRPr>
          </a:p>
          <a:p>
            <a:r>
              <a:rPr lang="en-US" sz="2000" dirty="0" smtClean="0">
                <a:solidFill>
                  <a:schemeClr val="accent1"/>
                </a:solidFill>
              </a:rPr>
              <a:t>First Year Seminar: 	(3), (4), (5), (7)</a:t>
            </a:r>
          </a:p>
          <a:p>
            <a:r>
              <a:rPr lang="en-US" sz="2000" dirty="0" smtClean="0">
                <a:solidFill>
                  <a:schemeClr val="accent1"/>
                </a:solidFill>
              </a:rPr>
              <a:t>Physics Methods:</a:t>
            </a:r>
            <a:r>
              <a:rPr lang="en-US" sz="2000" dirty="0" smtClean="0">
                <a:solidFill>
                  <a:schemeClr val="accent1"/>
                </a:solidFill>
              </a:rPr>
              <a:t>	</a:t>
            </a:r>
            <a:r>
              <a:rPr lang="en-US" sz="2000" dirty="0" smtClean="0">
                <a:solidFill>
                  <a:schemeClr val="accent1"/>
                </a:solidFill>
              </a:rPr>
              <a:t>	(</a:t>
            </a:r>
            <a:r>
              <a:rPr lang="en-US" sz="2000" dirty="0" smtClean="0">
                <a:solidFill>
                  <a:schemeClr val="accent1"/>
                </a:solidFill>
              </a:rPr>
              <a:t>1), (2), (6), (7)</a:t>
            </a:r>
          </a:p>
          <a:p>
            <a:r>
              <a:rPr lang="en-US" sz="2000" dirty="0" smtClean="0">
                <a:solidFill>
                  <a:schemeClr val="accent1"/>
                </a:solidFill>
              </a:rPr>
              <a:t>Advanced Lab:		(3), (4), (7)   </a:t>
            </a:r>
            <a:r>
              <a:rPr lang="en-US" sz="2000" i="1" dirty="0" smtClean="0">
                <a:solidFill>
                  <a:schemeClr val="tx1">
                    <a:lumMod val="50000"/>
                    <a:lumOff val="50000"/>
                  </a:schemeClr>
                </a:solidFill>
              </a:rPr>
              <a:t>develops FYS skills further</a:t>
            </a:r>
            <a:endParaRPr lang="en-US" sz="2000" i="1" dirty="0">
              <a:solidFill>
                <a:schemeClr val="tx1">
                  <a:lumMod val="50000"/>
                  <a:lumOff val="50000"/>
                </a:schemeClr>
              </a:solidFill>
            </a:endParaRPr>
          </a:p>
        </p:txBody>
      </p:sp>
      <p:sp>
        <p:nvSpPr>
          <p:cNvPr id="5" name="TextBox 4"/>
          <p:cNvSpPr txBox="1"/>
          <p:nvPr/>
        </p:nvSpPr>
        <p:spPr>
          <a:xfrm>
            <a:off x="1371600" y="5791200"/>
            <a:ext cx="237566" cy="369332"/>
          </a:xfrm>
          <a:prstGeom prst="rect">
            <a:avLst/>
          </a:prstGeom>
          <a:noFill/>
        </p:spPr>
        <p:txBody>
          <a:bodyPr wrap="none" rtlCol="0">
            <a:spAutoFit/>
          </a:bodyPr>
          <a:lstStyle/>
          <a:p>
            <a:r>
              <a:rPr lang="en-US" dirty="0" smtClean="0"/>
              <a:t> </a:t>
            </a:r>
            <a:endParaRPr lang="en-US" dirty="0"/>
          </a:p>
        </p:txBody>
      </p:sp>
      <p:sp>
        <p:nvSpPr>
          <p:cNvPr id="7" name="Rounded Rectangle 6"/>
          <p:cNvSpPr/>
          <p:nvPr/>
        </p:nvSpPr>
        <p:spPr>
          <a:xfrm>
            <a:off x="1089465" y="3493532"/>
            <a:ext cx="7696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2">
                    <a:lumMod val="60000"/>
                    <a:lumOff val="40000"/>
                  </a:schemeClr>
                </a:solidFill>
              </a:rPr>
              <a:t>Two prong approach:  </a:t>
            </a:r>
            <a:r>
              <a:rPr lang="en-US" dirty="0" smtClean="0">
                <a:solidFill>
                  <a:schemeClr val="accent2">
                    <a:lumMod val="60000"/>
                    <a:lumOff val="40000"/>
                  </a:schemeClr>
                </a:solidFill>
              </a:rPr>
              <a:t>    Strengthen </a:t>
            </a:r>
            <a:r>
              <a:rPr lang="en-US" dirty="0">
                <a:solidFill>
                  <a:schemeClr val="accent2">
                    <a:lumMod val="60000"/>
                    <a:lumOff val="40000"/>
                  </a:schemeClr>
                </a:solidFill>
              </a:rPr>
              <a:t>freshman support</a:t>
            </a:r>
          </a:p>
          <a:p>
            <a:r>
              <a:rPr lang="en-US" dirty="0">
                <a:solidFill>
                  <a:schemeClr val="accent2">
                    <a:lumMod val="60000"/>
                    <a:lumOff val="40000"/>
                  </a:schemeClr>
                </a:solidFill>
              </a:rPr>
              <a:t>		</a:t>
            </a:r>
            <a:r>
              <a:rPr lang="en-US" dirty="0" smtClean="0">
                <a:solidFill>
                  <a:schemeClr val="accent2">
                    <a:lumMod val="60000"/>
                    <a:lumOff val="40000"/>
                  </a:schemeClr>
                </a:solidFill>
              </a:rPr>
              <a:t>        Build </a:t>
            </a:r>
            <a:r>
              <a:rPr lang="en-US" dirty="0">
                <a:solidFill>
                  <a:schemeClr val="accent2">
                    <a:lumMod val="60000"/>
                    <a:lumOff val="40000"/>
                  </a:schemeClr>
                </a:solidFill>
              </a:rPr>
              <a:t>job skills (based on local alumni and APS data) </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173621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80">
                                          <p:stCondLst>
                                            <p:cond delay="0"/>
                                          </p:stCondLst>
                                        </p:cTn>
                                        <p:tgtEl>
                                          <p:spTgt spid="7">
                                            <p:txEl>
                                              <p:pRg st="1" end="1"/>
                                            </p:txEl>
                                          </p:spTgt>
                                        </p:tgtEl>
                                      </p:cBhvr>
                                    </p:animEffect>
                                    <p:anim calcmode="lin" valueType="num">
                                      <p:cBhvr>
                                        <p:cTn id="2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1" end="1"/>
                                            </p:txEl>
                                          </p:spTgt>
                                        </p:tgtEl>
                                      </p:cBhvr>
                                      <p:to x="100000" y="60000"/>
                                    </p:animScale>
                                    <p:animScale>
                                      <p:cBhvr>
                                        <p:cTn id="30" dur="166" decel="50000">
                                          <p:stCondLst>
                                            <p:cond delay="676"/>
                                          </p:stCondLst>
                                        </p:cTn>
                                        <p:tgtEl>
                                          <p:spTgt spid="7">
                                            <p:txEl>
                                              <p:pRg st="1" end="1"/>
                                            </p:txEl>
                                          </p:spTgt>
                                        </p:tgtEl>
                                      </p:cBhvr>
                                      <p:to x="100000" y="100000"/>
                                    </p:animScale>
                                    <p:animScale>
                                      <p:cBhvr>
                                        <p:cTn id="31" dur="26">
                                          <p:stCondLst>
                                            <p:cond delay="1312"/>
                                          </p:stCondLst>
                                        </p:cTn>
                                        <p:tgtEl>
                                          <p:spTgt spid="7">
                                            <p:txEl>
                                              <p:pRg st="1" end="1"/>
                                            </p:txEl>
                                          </p:spTgt>
                                        </p:tgtEl>
                                      </p:cBhvr>
                                      <p:to x="100000" y="80000"/>
                                    </p:animScale>
                                    <p:animScale>
                                      <p:cBhvr>
                                        <p:cTn id="32" dur="166" decel="50000">
                                          <p:stCondLst>
                                            <p:cond delay="1338"/>
                                          </p:stCondLst>
                                        </p:cTn>
                                        <p:tgtEl>
                                          <p:spTgt spid="7">
                                            <p:txEl>
                                              <p:pRg st="1" end="1"/>
                                            </p:txEl>
                                          </p:spTgt>
                                        </p:tgtEl>
                                      </p:cBhvr>
                                      <p:to x="100000" y="100000"/>
                                    </p:animScale>
                                    <p:animScale>
                                      <p:cBhvr>
                                        <p:cTn id="33" dur="26">
                                          <p:stCondLst>
                                            <p:cond delay="1642"/>
                                          </p:stCondLst>
                                        </p:cTn>
                                        <p:tgtEl>
                                          <p:spTgt spid="7">
                                            <p:txEl>
                                              <p:pRg st="1" end="1"/>
                                            </p:txEl>
                                          </p:spTgt>
                                        </p:tgtEl>
                                      </p:cBhvr>
                                      <p:to x="100000" y="90000"/>
                                    </p:animScale>
                                    <p:animScale>
                                      <p:cBhvr>
                                        <p:cTn id="34" dur="166" decel="50000">
                                          <p:stCondLst>
                                            <p:cond delay="1668"/>
                                          </p:stCondLst>
                                        </p:cTn>
                                        <p:tgtEl>
                                          <p:spTgt spid="7">
                                            <p:txEl>
                                              <p:pRg st="1" end="1"/>
                                            </p:txEl>
                                          </p:spTgt>
                                        </p:tgtEl>
                                      </p:cBhvr>
                                      <p:to x="100000" y="100000"/>
                                    </p:animScale>
                                    <p:animScale>
                                      <p:cBhvr>
                                        <p:cTn id="35" dur="26">
                                          <p:stCondLst>
                                            <p:cond delay="1808"/>
                                          </p:stCondLst>
                                        </p:cTn>
                                        <p:tgtEl>
                                          <p:spTgt spid="7">
                                            <p:txEl>
                                              <p:pRg st="1" end="1"/>
                                            </p:txEl>
                                          </p:spTgt>
                                        </p:tgtEl>
                                      </p:cBhvr>
                                      <p:to x="100000" y="95000"/>
                                    </p:animScale>
                                    <p:animScale>
                                      <p:cBhvr>
                                        <p:cTn id="36" dur="166" decel="50000">
                                          <p:stCondLst>
                                            <p:cond delay="1834"/>
                                          </p:stCondLst>
                                        </p:cTn>
                                        <p:tgtEl>
                                          <p:spTgt spid="7">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85800" y="533400"/>
            <a:ext cx="7888378" cy="523220"/>
          </a:xfrm>
          <a:prstGeom prst="rect">
            <a:avLst/>
          </a:prstGeom>
        </p:spPr>
        <p:txBody>
          <a:bodyPr wrap="none">
            <a:spAutoFit/>
          </a:bodyPr>
          <a:lstStyle/>
          <a:p>
            <a:r>
              <a:rPr lang="en-US" sz="2800" dirty="0" smtClean="0"/>
              <a:t>Dealing with university course regulations: [excerpts]</a:t>
            </a:r>
          </a:p>
        </p:txBody>
      </p:sp>
      <p:sp>
        <p:nvSpPr>
          <p:cNvPr id="3" name="Rectangle 2"/>
          <p:cNvSpPr/>
          <p:nvPr/>
        </p:nvSpPr>
        <p:spPr>
          <a:xfrm>
            <a:off x="3397664" y="3629608"/>
            <a:ext cx="2464649" cy="369332"/>
          </a:xfrm>
          <a:prstGeom prst="rect">
            <a:avLst/>
          </a:prstGeom>
        </p:spPr>
        <p:txBody>
          <a:bodyPr wrap="none">
            <a:spAutoFit/>
          </a:bodyPr>
          <a:lstStyle/>
          <a:p>
            <a:r>
              <a:rPr lang="en-GB" dirty="0" smtClean="0">
                <a:solidFill>
                  <a:schemeClr val="accent2">
                    <a:lumMod val="60000"/>
                    <a:lumOff val="40000"/>
                  </a:schemeClr>
                </a:solidFill>
              </a:rPr>
              <a:t>discourse of a discipline </a:t>
            </a:r>
            <a:endParaRPr lang="en-US" dirty="0">
              <a:solidFill>
                <a:schemeClr val="accent2">
                  <a:lumMod val="60000"/>
                  <a:lumOff val="40000"/>
                </a:schemeClr>
              </a:solidFill>
            </a:endParaRPr>
          </a:p>
        </p:txBody>
      </p:sp>
      <p:sp>
        <p:nvSpPr>
          <p:cNvPr id="4" name="Rectangle 3"/>
          <p:cNvSpPr/>
          <p:nvPr/>
        </p:nvSpPr>
        <p:spPr>
          <a:xfrm>
            <a:off x="762000" y="1981200"/>
            <a:ext cx="5257800" cy="369332"/>
          </a:xfrm>
          <a:prstGeom prst="rect">
            <a:avLst/>
          </a:prstGeom>
        </p:spPr>
        <p:txBody>
          <a:bodyPr wrap="square">
            <a:spAutoFit/>
          </a:bodyPr>
          <a:lstStyle/>
          <a:p>
            <a:r>
              <a:rPr lang="en-GB" dirty="0" smtClean="0">
                <a:solidFill>
                  <a:schemeClr val="accent3">
                    <a:lumMod val="75000"/>
                  </a:schemeClr>
                </a:solidFill>
              </a:rPr>
              <a:t>Find, analyse, evaluate, and document information</a:t>
            </a:r>
            <a:endParaRPr lang="en-US" dirty="0">
              <a:solidFill>
                <a:schemeClr val="accent3">
                  <a:lumMod val="75000"/>
                </a:schemeClr>
              </a:solidFill>
            </a:endParaRPr>
          </a:p>
        </p:txBody>
      </p:sp>
      <p:sp>
        <p:nvSpPr>
          <p:cNvPr id="5" name="Rectangle 4"/>
          <p:cNvSpPr/>
          <p:nvPr/>
        </p:nvSpPr>
        <p:spPr>
          <a:xfrm>
            <a:off x="609600" y="4343400"/>
            <a:ext cx="6553200" cy="646331"/>
          </a:xfrm>
          <a:prstGeom prst="rect">
            <a:avLst/>
          </a:prstGeom>
        </p:spPr>
        <p:txBody>
          <a:bodyPr wrap="square">
            <a:spAutoFit/>
          </a:bodyPr>
          <a:lstStyle/>
          <a:p>
            <a:r>
              <a:rPr lang="en-GB" dirty="0" smtClean="0">
                <a:solidFill>
                  <a:schemeClr val="accent1"/>
                </a:solidFill>
              </a:rPr>
              <a:t>completing a substantial communication project that requires appropriate research skills</a:t>
            </a:r>
            <a:endParaRPr lang="en-US" dirty="0">
              <a:solidFill>
                <a:schemeClr val="accent1"/>
              </a:solidFill>
            </a:endParaRPr>
          </a:p>
        </p:txBody>
      </p:sp>
      <p:sp>
        <p:nvSpPr>
          <p:cNvPr id="6" name="Rectangle 5"/>
          <p:cNvSpPr/>
          <p:nvPr/>
        </p:nvSpPr>
        <p:spPr>
          <a:xfrm>
            <a:off x="4343400" y="5486400"/>
            <a:ext cx="4572000" cy="923330"/>
          </a:xfrm>
          <a:prstGeom prst="rect">
            <a:avLst/>
          </a:prstGeom>
        </p:spPr>
        <p:txBody>
          <a:bodyPr>
            <a:spAutoFit/>
          </a:bodyPr>
          <a:lstStyle/>
          <a:p>
            <a:r>
              <a:rPr lang="en-GB" dirty="0" smtClean="0">
                <a:solidFill>
                  <a:schemeClr val="accent2">
                    <a:lumMod val="60000"/>
                    <a:lumOff val="40000"/>
                  </a:schemeClr>
                </a:solidFill>
              </a:rPr>
              <a:t>Recognize and evaluate aspects of communication that respond to the purposes and needs of audiences</a:t>
            </a:r>
            <a:endParaRPr lang="en-US" dirty="0">
              <a:solidFill>
                <a:schemeClr val="accent2">
                  <a:lumMod val="60000"/>
                  <a:lumOff val="40000"/>
                </a:schemeClr>
              </a:solidFill>
            </a:endParaRPr>
          </a:p>
        </p:txBody>
      </p:sp>
      <p:sp>
        <p:nvSpPr>
          <p:cNvPr id="7" name="Rectangle 6"/>
          <p:cNvSpPr/>
          <p:nvPr/>
        </p:nvSpPr>
        <p:spPr>
          <a:xfrm>
            <a:off x="4629989" y="2321004"/>
            <a:ext cx="4572000" cy="646331"/>
          </a:xfrm>
          <a:prstGeom prst="rect">
            <a:avLst/>
          </a:prstGeom>
        </p:spPr>
        <p:txBody>
          <a:bodyPr>
            <a:spAutoFit/>
          </a:bodyPr>
          <a:lstStyle/>
          <a:p>
            <a:r>
              <a:rPr lang="en-GB" dirty="0" smtClean="0">
                <a:solidFill>
                  <a:schemeClr val="tx2">
                    <a:lumMod val="60000"/>
                    <a:lumOff val="40000"/>
                  </a:schemeClr>
                </a:solidFill>
              </a:rPr>
              <a:t>Make effective use of multiple drafts, revision, peer and instructor comments</a:t>
            </a:r>
            <a:endParaRPr lang="en-US" dirty="0">
              <a:solidFill>
                <a:schemeClr val="tx2">
                  <a:lumMod val="60000"/>
                  <a:lumOff val="40000"/>
                </a:schemeClr>
              </a:solidFill>
            </a:endParaRPr>
          </a:p>
        </p:txBody>
      </p:sp>
      <p:sp>
        <p:nvSpPr>
          <p:cNvPr id="8" name="Rectangle 7"/>
          <p:cNvSpPr/>
          <p:nvPr/>
        </p:nvSpPr>
        <p:spPr>
          <a:xfrm>
            <a:off x="228600" y="5585345"/>
            <a:ext cx="3937232" cy="369332"/>
          </a:xfrm>
          <a:prstGeom prst="rect">
            <a:avLst/>
          </a:prstGeom>
        </p:spPr>
        <p:txBody>
          <a:bodyPr wrap="none">
            <a:spAutoFit/>
          </a:bodyPr>
          <a:lstStyle/>
          <a:p>
            <a:r>
              <a:rPr lang="en-GB" dirty="0" smtClean="0">
                <a:solidFill>
                  <a:schemeClr val="accent3">
                    <a:lumMod val="75000"/>
                  </a:schemeClr>
                </a:solidFill>
              </a:rPr>
              <a:t>communication standards in a discipline</a:t>
            </a:r>
            <a:endParaRPr lang="en-US" dirty="0">
              <a:solidFill>
                <a:schemeClr val="accent3">
                  <a:lumMod val="75000"/>
                </a:schemeClr>
              </a:solidFill>
            </a:endParaRPr>
          </a:p>
        </p:txBody>
      </p:sp>
      <p:sp>
        <p:nvSpPr>
          <p:cNvPr id="9" name="Rectangle 8"/>
          <p:cNvSpPr/>
          <p:nvPr/>
        </p:nvSpPr>
        <p:spPr>
          <a:xfrm>
            <a:off x="191278" y="2690336"/>
            <a:ext cx="4572000" cy="923330"/>
          </a:xfrm>
          <a:prstGeom prst="rect">
            <a:avLst/>
          </a:prstGeom>
        </p:spPr>
        <p:txBody>
          <a:bodyPr>
            <a:spAutoFit/>
          </a:bodyPr>
          <a:lstStyle/>
          <a:p>
            <a:r>
              <a:rPr lang="en-GB" dirty="0" smtClean="0">
                <a:solidFill>
                  <a:schemeClr val="tx1">
                    <a:lumMod val="50000"/>
                    <a:lumOff val="50000"/>
                  </a:schemeClr>
                </a:solidFill>
              </a:rPr>
              <a:t>conventions of spelling, grammar, organizational structure, punctuation, delivery and documentation </a:t>
            </a:r>
            <a:endParaRPr lang="en-US" dirty="0">
              <a:solidFill>
                <a:schemeClr val="tx1">
                  <a:lumMod val="50000"/>
                  <a:lumOff val="50000"/>
                </a:schemeClr>
              </a:solidFill>
            </a:endParaRPr>
          </a:p>
        </p:txBody>
      </p:sp>
      <p:sp>
        <p:nvSpPr>
          <p:cNvPr id="10" name="Rectangle 9"/>
          <p:cNvSpPr/>
          <p:nvPr/>
        </p:nvSpPr>
        <p:spPr>
          <a:xfrm>
            <a:off x="6477000" y="3537275"/>
            <a:ext cx="3429000" cy="923330"/>
          </a:xfrm>
          <a:prstGeom prst="rect">
            <a:avLst/>
          </a:prstGeom>
        </p:spPr>
        <p:txBody>
          <a:bodyPr wrap="square">
            <a:spAutoFit/>
          </a:bodyPr>
          <a:lstStyle/>
          <a:p>
            <a:r>
              <a:rPr lang="en-GB" dirty="0" smtClean="0">
                <a:solidFill>
                  <a:schemeClr val="tx1">
                    <a:lumMod val="50000"/>
                    <a:lumOff val="50000"/>
                  </a:schemeClr>
                </a:solidFill>
              </a:rPr>
              <a:t>Deliver presentations in a confident and professional manner</a:t>
            </a:r>
            <a:endParaRPr lang="en-US" dirty="0">
              <a:solidFill>
                <a:schemeClr val="tx1">
                  <a:lumMod val="50000"/>
                  <a:lumOff val="50000"/>
                </a:schemeClr>
              </a:solidFill>
            </a:endParaRPr>
          </a:p>
        </p:txBody>
      </p:sp>
      <p:sp>
        <p:nvSpPr>
          <p:cNvPr id="11" name="Rectangle 10"/>
          <p:cNvSpPr/>
          <p:nvPr/>
        </p:nvSpPr>
        <p:spPr>
          <a:xfrm>
            <a:off x="1769919" y="6225064"/>
            <a:ext cx="2725881" cy="646331"/>
          </a:xfrm>
          <a:prstGeom prst="rect">
            <a:avLst/>
          </a:prstGeom>
        </p:spPr>
        <p:txBody>
          <a:bodyPr wrap="square">
            <a:spAutoFit/>
          </a:bodyPr>
          <a:lstStyle/>
          <a:p>
            <a:r>
              <a:rPr lang="en-GB" dirty="0" smtClean="0">
                <a:solidFill>
                  <a:schemeClr val="tx1">
                    <a:lumMod val="50000"/>
                    <a:lumOff val="50000"/>
                  </a:schemeClr>
                </a:solidFill>
              </a:rPr>
              <a:t>Interact effectively with audience members</a:t>
            </a:r>
            <a:endParaRPr lang="en-US" dirty="0">
              <a:solidFill>
                <a:schemeClr val="tx1">
                  <a:lumMod val="50000"/>
                  <a:lumOff val="50000"/>
                </a:schemeClr>
              </a:solidFill>
            </a:endParaRPr>
          </a:p>
        </p:txBody>
      </p:sp>
      <p:sp>
        <p:nvSpPr>
          <p:cNvPr id="12" name="Rectangle 11"/>
          <p:cNvSpPr/>
          <p:nvPr/>
        </p:nvSpPr>
        <p:spPr>
          <a:xfrm>
            <a:off x="6477000" y="1295400"/>
            <a:ext cx="2492686" cy="923330"/>
          </a:xfrm>
          <a:prstGeom prst="rect">
            <a:avLst/>
          </a:prstGeom>
        </p:spPr>
        <p:txBody>
          <a:bodyPr wrap="square">
            <a:spAutoFit/>
          </a:bodyPr>
          <a:lstStyle/>
          <a:p>
            <a:r>
              <a:rPr lang="en-GB" dirty="0" smtClean="0">
                <a:solidFill>
                  <a:schemeClr val="accent2">
                    <a:lumMod val="60000"/>
                    <a:lumOff val="40000"/>
                  </a:schemeClr>
                </a:solidFill>
              </a:rPr>
              <a:t>engage opposing viewpoints constructively</a:t>
            </a:r>
            <a:endParaRPr lang="en-US" dirty="0">
              <a:solidFill>
                <a:schemeClr val="accent2">
                  <a:lumMod val="60000"/>
                  <a:lumOff val="40000"/>
                </a:schemeClr>
              </a:solidFill>
            </a:endParaRPr>
          </a:p>
        </p:txBody>
      </p:sp>
      <p:sp>
        <p:nvSpPr>
          <p:cNvPr id="13" name="Rectangle 12"/>
          <p:cNvSpPr/>
          <p:nvPr/>
        </p:nvSpPr>
        <p:spPr>
          <a:xfrm>
            <a:off x="228600" y="1057870"/>
            <a:ext cx="1608493" cy="923330"/>
          </a:xfrm>
          <a:prstGeom prst="rect">
            <a:avLst/>
          </a:prstGeom>
        </p:spPr>
        <p:txBody>
          <a:bodyPr wrap="square">
            <a:spAutoFit/>
          </a:bodyPr>
          <a:lstStyle/>
          <a:p>
            <a:r>
              <a:rPr lang="en-GB" dirty="0" smtClean="0">
                <a:solidFill>
                  <a:schemeClr val="accent2">
                    <a:lumMod val="60000"/>
                    <a:lumOff val="40000"/>
                  </a:schemeClr>
                </a:solidFill>
              </a:rPr>
              <a:t>demonstrate active listening skills</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36007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80">
                                          <p:stCondLst>
                                            <p:cond delay="0"/>
                                          </p:stCondLst>
                                        </p:cTn>
                                        <p:tgtEl>
                                          <p:spTgt spid="8">
                                            <p:txEl>
                                              <p:pRg st="0" end="0"/>
                                            </p:txEl>
                                          </p:spTgt>
                                        </p:tgtEl>
                                      </p:cBhvr>
                                    </p:animEffect>
                                    <p:anim calcmode="lin" valueType="num">
                                      <p:cBhvr>
                                        <p:cTn id="4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xEl>
                                              <p:pRg st="0" end="0"/>
                                            </p:txEl>
                                          </p:spTgt>
                                        </p:tgtEl>
                                      </p:cBhvr>
                                      <p:to x="100000" y="60000"/>
                                    </p:animScale>
                                    <p:animScale>
                                      <p:cBhvr>
                                        <p:cTn id="50" dur="166" decel="50000">
                                          <p:stCondLst>
                                            <p:cond delay="676"/>
                                          </p:stCondLst>
                                        </p:cTn>
                                        <p:tgtEl>
                                          <p:spTgt spid="8">
                                            <p:txEl>
                                              <p:pRg st="0" end="0"/>
                                            </p:txEl>
                                          </p:spTgt>
                                        </p:tgtEl>
                                      </p:cBhvr>
                                      <p:to x="100000" y="100000"/>
                                    </p:animScale>
                                    <p:animScale>
                                      <p:cBhvr>
                                        <p:cTn id="51" dur="26">
                                          <p:stCondLst>
                                            <p:cond delay="1312"/>
                                          </p:stCondLst>
                                        </p:cTn>
                                        <p:tgtEl>
                                          <p:spTgt spid="8">
                                            <p:txEl>
                                              <p:pRg st="0" end="0"/>
                                            </p:txEl>
                                          </p:spTgt>
                                        </p:tgtEl>
                                      </p:cBhvr>
                                      <p:to x="100000" y="80000"/>
                                    </p:animScale>
                                    <p:animScale>
                                      <p:cBhvr>
                                        <p:cTn id="52" dur="166" decel="50000">
                                          <p:stCondLst>
                                            <p:cond delay="1338"/>
                                          </p:stCondLst>
                                        </p:cTn>
                                        <p:tgtEl>
                                          <p:spTgt spid="8">
                                            <p:txEl>
                                              <p:pRg st="0" end="0"/>
                                            </p:txEl>
                                          </p:spTgt>
                                        </p:tgtEl>
                                      </p:cBhvr>
                                      <p:to x="100000" y="100000"/>
                                    </p:animScale>
                                    <p:animScale>
                                      <p:cBhvr>
                                        <p:cTn id="53" dur="26">
                                          <p:stCondLst>
                                            <p:cond delay="1642"/>
                                          </p:stCondLst>
                                        </p:cTn>
                                        <p:tgtEl>
                                          <p:spTgt spid="8">
                                            <p:txEl>
                                              <p:pRg st="0" end="0"/>
                                            </p:txEl>
                                          </p:spTgt>
                                        </p:tgtEl>
                                      </p:cBhvr>
                                      <p:to x="100000" y="90000"/>
                                    </p:animScale>
                                    <p:animScale>
                                      <p:cBhvr>
                                        <p:cTn id="54" dur="166" decel="50000">
                                          <p:stCondLst>
                                            <p:cond delay="1668"/>
                                          </p:stCondLst>
                                        </p:cTn>
                                        <p:tgtEl>
                                          <p:spTgt spid="8">
                                            <p:txEl>
                                              <p:pRg st="0" end="0"/>
                                            </p:txEl>
                                          </p:spTgt>
                                        </p:tgtEl>
                                      </p:cBhvr>
                                      <p:to x="100000" y="100000"/>
                                    </p:animScale>
                                    <p:animScale>
                                      <p:cBhvr>
                                        <p:cTn id="55" dur="26">
                                          <p:stCondLst>
                                            <p:cond delay="1808"/>
                                          </p:stCondLst>
                                        </p:cTn>
                                        <p:tgtEl>
                                          <p:spTgt spid="8">
                                            <p:txEl>
                                              <p:pRg st="0" end="0"/>
                                            </p:txEl>
                                          </p:spTgt>
                                        </p:tgtEl>
                                      </p:cBhvr>
                                      <p:to x="100000" y="95000"/>
                                    </p:animScale>
                                    <p:animScale>
                                      <p:cBhvr>
                                        <p:cTn id="56" dur="166" decel="50000">
                                          <p:stCondLst>
                                            <p:cond delay="1834"/>
                                          </p:stCondLst>
                                        </p:cTn>
                                        <p:tgtEl>
                                          <p:spTgt spid="8">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wipe(down)">
                                      <p:cBhvr>
                                        <p:cTn id="61" dur="580">
                                          <p:stCondLst>
                                            <p:cond delay="0"/>
                                          </p:stCondLst>
                                        </p:cTn>
                                        <p:tgtEl>
                                          <p:spTgt spid="7">
                                            <p:txEl>
                                              <p:pRg st="0" end="0"/>
                                            </p:txEl>
                                          </p:spTgt>
                                        </p:tgtEl>
                                      </p:cBhvr>
                                    </p:animEffect>
                                    <p:anim calcmode="lin" valueType="num">
                                      <p:cBhvr>
                                        <p:cTn id="6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0" end="0"/>
                                            </p:txEl>
                                          </p:spTgt>
                                        </p:tgtEl>
                                      </p:cBhvr>
                                      <p:to x="100000" y="60000"/>
                                    </p:animScale>
                                    <p:animScale>
                                      <p:cBhvr>
                                        <p:cTn id="68" dur="166" decel="50000">
                                          <p:stCondLst>
                                            <p:cond delay="676"/>
                                          </p:stCondLst>
                                        </p:cTn>
                                        <p:tgtEl>
                                          <p:spTgt spid="7">
                                            <p:txEl>
                                              <p:pRg st="0" end="0"/>
                                            </p:txEl>
                                          </p:spTgt>
                                        </p:tgtEl>
                                      </p:cBhvr>
                                      <p:to x="100000" y="100000"/>
                                    </p:animScale>
                                    <p:animScale>
                                      <p:cBhvr>
                                        <p:cTn id="69" dur="26">
                                          <p:stCondLst>
                                            <p:cond delay="1312"/>
                                          </p:stCondLst>
                                        </p:cTn>
                                        <p:tgtEl>
                                          <p:spTgt spid="7">
                                            <p:txEl>
                                              <p:pRg st="0" end="0"/>
                                            </p:txEl>
                                          </p:spTgt>
                                        </p:tgtEl>
                                      </p:cBhvr>
                                      <p:to x="100000" y="80000"/>
                                    </p:animScale>
                                    <p:animScale>
                                      <p:cBhvr>
                                        <p:cTn id="70" dur="166" decel="50000">
                                          <p:stCondLst>
                                            <p:cond delay="1338"/>
                                          </p:stCondLst>
                                        </p:cTn>
                                        <p:tgtEl>
                                          <p:spTgt spid="7">
                                            <p:txEl>
                                              <p:pRg st="0" end="0"/>
                                            </p:txEl>
                                          </p:spTgt>
                                        </p:tgtEl>
                                      </p:cBhvr>
                                      <p:to x="100000" y="100000"/>
                                    </p:animScale>
                                    <p:animScale>
                                      <p:cBhvr>
                                        <p:cTn id="71" dur="26">
                                          <p:stCondLst>
                                            <p:cond delay="1642"/>
                                          </p:stCondLst>
                                        </p:cTn>
                                        <p:tgtEl>
                                          <p:spTgt spid="7">
                                            <p:txEl>
                                              <p:pRg st="0" end="0"/>
                                            </p:txEl>
                                          </p:spTgt>
                                        </p:tgtEl>
                                      </p:cBhvr>
                                      <p:to x="100000" y="90000"/>
                                    </p:animScale>
                                    <p:animScale>
                                      <p:cBhvr>
                                        <p:cTn id="72" dur="166" decel="50000">
                                          <p:stCondLst>
                                            <p:cond delay="1668"/>
                                          </p:stCondLst>
                                        </p:cTn>
                                        <p:tgtEl>
                                          <p:spTgt spid="7">
                                            <p:txEl>
                                              <p:pRg st="0" end="0"/>
                                            </p:txEl>
                                          </p:spTgt>
                                        </p:tgtEl>
                                      </p:cBhvr>
                                      <p:to x="100000" y="100000"/>
                                    </p:animScale>
                                    <p:animScale>
                                      <p:cBhvr>
                                        <p:cTn id="73" dur="26">
                                          <p:stCondLst>
                                            <p:cond delay="1808"/>
                                          </p:stCondLst>
                                        </p:cTn>
                                        <p:tgtEl>
                                          <p:spTgt spid="7">
                                            <p:txEl>
                                              <p:pRg st="0" end="0"/>
                                            </p:txEl>
                                          </p:spTgt>
                                        </p:tgtEl>
                                      </p:cBhvr>
                                      <p:to x="100000" y="95000"/>
                                    </p:animScale>
                                    <p:animScale>
                                      <p:cBhvr>
                                        <p:cTn id="74" dur="166" decel="50000">
                                          <p:stCondLst>
                                            <p:cond delay="1834"/>
                                          </p:stCondLst>
                                        </p:cTn>
                                        <p:tgtEl>
                                          <p:spTgt spid="7">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animEffect transition="in" filter="wipe(down)">
                                      <p:cBhvr>
                                        <p:cTn id="79" dur="580">
                                          <p:stCondLst>
                                            <p:cond delay="0"/>
                                          </p:stCondLst>
                                        </p:cTn>
                                        <p:tgtEl>
                                          <p:spTgt spid="9">
                                            <p:txEl>
                                              <p:pRg st="0" end="0"/>
                                            </p:txEl>
                                          </p:spTgt>
                                        </p:tgtEl>
                                      </p:cBhvr>
                                    </p:animEffect>
                                    <p:anim calcmode="lin" valueType="num">
                                      <p:cBhvr>
                                        <p:cTn id="80"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xEl>
                                              <p:pRg st="0" end="0"/>
                                            </p:txEl>
                                          </p:spTgt>
                                        </p:tgtEl>
                                      </p:cBhvr>
                                      <p:to x="100000" y="60000"/>
                                    </p:animScale>
                                    <p:animScale>
                                      <p:cBhvr>
                                        <p:cTn id="86" dur="166" decel="50000">
                                          <p:stCondLst>
                                            <p:cond delay="676"/>
                                          </p:stCondLst>
                                        </p:cTn>
                                        <p:tgtEl>
                                          <p:spTgt spid="9">
                                            <p:txEl>
                                              <p:pRg st="0" end="0"/>
                                            </p:txEl>
                                          </p:spTgt>
                                        </p:tgtEl>
                                      </p:cBhvr>
                                      <p:to x="100000" y="100000"/>
                                    </p:animScale>
                                    <p:animScale>
                                      <p:cBhvr>
                                        <p:cTn id="87" dur="26">
                                          <p:stCondLst>
                                            <p:cond delay="1312"/>
                                          </p:stCondLst>
                                        </p:cTn>
                                        <p:tgtEl>
                                          <p:spTgt spid="9">
                                            <p:txEl>
                                              <p:pRg st="0" end="0"/>
                                            </p:txEl>
                                          </p:spTgt>
                                        </p:tgtEl>
                                      </p:cBhvr>
                                      <p:to x="100000" y="80000"/>
                                    </p:animScale>
                                    <p:animScale>
                                      <p:cBhvr>
                                        <p:cTn id="88" dur="166" decel="50000">
                                          <p:stCondLst>
                                            <p:cond delay="1338"/>
                                          </p:stCondLst>
                                        </p:cTn>
                                        <p:tgtEl>
                                          <p:spTgt spid="9">
                                            <p:txEl>
                                              <p:pRg st="0" end="0"/>
                                            </p:txEl>
                                          </p:spTgt>
                                        </p:tgtEl>
                                      </p:cBhvr>
                                      <p:to x="100000" y="100000"/>
                                    </p:animScale>
                                    <p:animScale>
                                      <p:cBhvr>
                                        <p:cTn id="89" dur="26">
                                          <p:stCondLst>
                                            <p:cond delay="1642"/>
                                          </p:stCondLst>
                                        </p:cTn>
                                        <p:tgtEl>
                                          <p:spTgt spid="9">
                                            <p:txEl>
                                              <p:pRg st="0" end="0"/>
                                            </p:txEl>
                                          </p:spTgt>
                                        </p:tgtEl>
                                      </p:cBhvr>
                                      <p:to x="100000" y="90000"/>
                                    </p:animScale>
                                    <p:animScale>
                                      <p:cBhvr>
                                        <p:cTn id="90" dur="166" decel="50000">
                                          <p:stCondLst>
                                            <p:cond delay="1668"/>
                                          </p:stCondLst>
                                        </p:cTn>
                                        <p:tgtEl>
                                          <p:spTgt spid="9">
                                            <p:txEl>
                                              <p:pRg st="0" end="0"/>
                                            </p:txEl>
                                          </p:spTgt>
                                        </p:tgtEl>
                                      </p:cBhvr>
                                      <p:to x="100000" y="100000"/>
                                    </p:animScale>
                                    <p:animScale>
                                      <p:cBhvr>
                                        <p:cTn id="91" dur="26">
                                          <p:stCondLst>
                                            <p:cond delay="1808"/>
                                          </p:stCondLst>
                                        </p:cTn>
                                        <p:tgtEl>
                                          <p:spTgt spid="9">
                                            <p:txEl>
                                              <p:pRg st="0" end="0"/>
                                            </p:txEl>
                                          </p:spTgt>
                                        </p:tgtEl>
                                      </p:cBhvr>
                                      <p:to x="100000" y="95000"/>
                                    </p:animScale>
                                    <p:animScale>
                                      <p:cBhvr>
                                        <p:cTn id="92" dur="166" decel="50000">
                                          <p:stCondLst>
                                            <p:cond delay="1834"/>
                                          </p:stCondLst>
                                        </p:cTn>
                                        <p:tgtEl>
                                          <p:spTgt spid="9">
                                            <p:txEl>
                                              <p:pRg st="0" end="0"/>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3">
                                            <p:txEl>
                                              <p:pRg st="0" end="0"/>
                                            </p:txEl>
                                          </p:spTgt>
                                        </p:tgtEl>
                                        <p:attrNameLst>
                                          <p:attrName>style.visibility</p:attrName>
                                        </p:attrNameLst>
                                      </p:cBhvr>
                                      <p:to>
                                        <p:strVal val="visible"/>
                                      </p:to>
                                    </p:set>
                                    <p:animEffect transition="in" filter="wipe(down)">
                                      <p:cBhvr>
                                        <p:cTn id="97" dur="580">
                                          <p:stCondLst>
                                            <p:cond delay="0"/>
                                          </p:stCondLst>
                                        </p:cTn>
                                        <p:tgtEl>
                                          <p:spTgt spid="13">
                                            <p:txEl>
                                              <p:pRg st="0" end="0"/>
                                            </p:txEl>
                                          </p:spTgt>
                                        </p:tgtEl>
                                      </p:cBhvr>
                                    </p:animEffect>
                                    <p:anim calcmode="lin" valueType="num">
                                      <p:cBhvr>
                                        <p:cTn id="9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xEl>
                                              <p:pRg st="0" end="0"/>
                                            </p:txEl>
                                          </p:spTgt>
                                        </p:tgtEl>
                                      </p:cBhvr>
                                      <p:to x="100000" y="60000"/>
                                    </p:animScale>
                                    <p:animScale>
                                      <p:cBhvr>
                                        <p:cTn id="104" dur="166" decel="50000">
                                          <p:stCondLst>
                                            <p:cond delay="676"/>
                                          </p:stCondLst>
                                        </p:cTn>
                                        <p:tgtEl>
                                          <p:spTgt spid="13">
                                            <p:txEl>
                                              <p:pRg st="0" end="0"/>
                                            </p:txEl>
                                          </p:spTgt>
                                        </p:tgtEl>
                                      </p:cBhvr>
                                      <p:to x="100000" y="100000"/>
                                    </p:animScale>
                                    <p:animScale>
                                      <p:cBhvr>
                                        <p:cTn id="105" dur="26">
                                          <p:stCondLst>
                                            <p:cond delay="1312"/>
                                          </p:stCondLst>
                                        </p:cTn>
                                        <p:tgtEl>
                                          <p:spTgt spid="13">
                                            <p:txEl>
                                              <p:pRg st="0" end="0"/>
                                            </p:txEl>
                                          </p:spTgt>
                                        </p:tgtEl>
                                      </p:cBhvr>
                                      <p:to x="100000" y="80000"/>
                                    </p:animScale>
                                    <p:animScale>
                                      <p:cBhvr>
                                        <p:cTn id="106" dur="166" decel="50000">
                                          <p:stCondLst>
                                            <p:cond delay="1338"/>
                                          </p:stCondLst>
                                        </p:cTn>
                                        <p:tgtEl>
                                          <p:spTgt spid="13">
                                            <p:txEl>
                                              <p:pRg st="0" end="0"/>
                                            </p:txEl>
                                          </p:spTgt>
                                        </p:tgtEl>
                                      </p:cBhvr>
                                      <p:to x="100000" y="100000"/>
                                    </p:animScale>
                                    <p:animScale>
                                      <p:cBhvr>
                                        <p:cTn id="107" dur="26">
                                          <p:stCondLst>
                                            <p:cond delay="1642"/>
                                          </p:stCondLst>
                                        </p:cTn>
                                        <p:tgtEl>
                                          <p:spTgt spid="13">
                                            <p:txEl>
                                              <p:pRg st="0" end="0"/>
                                            </p:txEl>
                                          </p:spTgt>
                                        </p:tgtEl>
                                      </p:cBhvr>
                                      <p:to x="100000" y="90000"/>
                                    </p:animScale>
                                    <p:animScale>
                                      <p:cBhvr>
                                        <p:cTn id="108" dur="166" decel="50000">
                                          <p:stCondLst>
                                            <p:cond delay="1668"/>
                                          </p:stCondLst>
                                        </p:cTn>
                                        <p:tgtEl>
                                          <p:spTgt spid="13">
                                            <p:txEl>
                                              <p:pRg st="0" end="0"/>
                                            </p:txEl>
                                          </p:spTgt>
                                        </p:tgtEl>
                                      </p:cBhvr>
                                      <p:to x="100000" y="100000"/>
                                    </p:animScale>
                                    <p:animScale>
                                      <p:cBhvr>
                                        <p:cTn id="109" dur="26">
                                          <p:stCondLst>
                                            <p:cond delay="1808"/>
                                          </p:stCondLst>
                                        </p:cTn>
                                        <p:tgtEl>
                                          <p:spTgt spid="13">
                                            <p:txEl>
                                              <p:pRg st="0" end="0"/>
                                            </p:txEl>
                                          </p:spTgt>
                                        </p:tgtEl>
                                      </p:cBhvr>
                                      <p:to x="100000" y="95000"/>
                                    </p:animScale>
                                    <p:animScale>
                                      <p:cBhvr>
                                        <p:cTn id="110" dur="166" decel="50000">
                                          <p:stCondLst>
                                            <p:cond delay="1834"/>
                                          </p:stCondLst>
                                        </p:cTn>
                                        <p:tgtEl>
                                          <p:spTgt spid="13">
                                            <p:txEl>
                                              <p:pRg st="0" end="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1">
                                            <p:txEl>
                                              <p:pRg st="0" end="0"/>
                                            </p:txEl>
                                          </p:spTgt>
                                        </p:tgtEl>
                                        <p:attrNameLst>
                                          <p:attrName>style.visibility</p:attrName>
                                        </p:attrNameLst>
                                      </p:cBhvr>
                                      <p:to>
                                        <p:strVal val="visible"/>
                                      </p:to>
                                    </p:set>
                                    <p:animEffect transition="in" filter="wipe(down)">
                                      <p:cBhvr>
                                        <p:cTn id="115" dur="580">
                                          <p:stCondLst>
                                            <p:cond delay="0"/>
                                          </p:stCondLst>
                                        </p:cTn>
                                        <p:tgtEl>
                                          <p:spTgt spid="11">
                                            <p:txEl>
                                              <p:pRg st="0" end="0"/>
                                            </p:txEl>
                                          </p:spTgt>
                                        </p:tgtEl>
                                      </p:cBhvr>
                                    </p:animEffect>
                                    <p:anim calcmode="lin" valueType="num">
                                      <p:cBhvr>
                                        <p:cTn id="116"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1">
                                            <p:txEl>
                                              <p:pRg st="0" end="0"/>
                                            </p:txEl>
                                          </p:spTgt>
                                        </p:tgtEl>
                                      </p:cBhvr>
                                      <p:to x="100000" y="60000"/>
                                    </p:animScale>
                                    <p:animScale>
                                      <p:cBhvr>
                                        <p:cTn id="122" dur="166" decel="50000">
                                          <p:stCondLst>
                                            <p:cond delay="676"/>
                                          </p:stCondLst>
                                        </p:cTn>
                                        <p:tgtEl>
                                          <p:spTgt spid="11">
                                            <p:txEl>
                                              <p:pRg st="0" end="0"/>
                                            </p:txEl>
                                          </p:spTgt>
                                        </p:tgtEl>
                                      </p:cBhvr>
                                      <p:to x="100000" y="100000"/>
                                    </p:animScale>
                                    <p:animScale>
                                      <p:cBhvr>
                                        <p:cTn id="123" dur="26">
                                          <p:stCondLst>
                                            <p:cond delay="1312"/>
                                          </p:stCondLst>
                                        </p:cTn>
                                        <p:tgtEl>
                                          <p:spTgt spid="11">
                                            <p:txEl>
                                              <p:pRg st="0" end="0"/>
                                            </p:txEl>
                                          </p:spTgt>
                                        </p:tgtEl>
                                      </p:cBhvr>
                                      <p:to x="100000" y="80000"/>
                                    </p:animScale>
                                    <p:animScale>
                                      <p:cBhvr>
                                        <p:cTn id="124" dur="166" decel="50000">
                                          <p:stCondLst>
                                            <p:cond delay="1338"/>
                                          </p:stCondLst>
                                        </p:cTn>
                                        <p:tgtEl>
                                          <p:spTgt spid="11">
                                            <p:txEl>
                                              <p:pRg st="0" end="0"/>
                                            </p:txEl>
                                          </p:spTgt>
                                        </p:tgtEl>
                                      </p:cBhvr>
                                      <p:to x="100000" y="100000"/>
                                    </p:animScale>
                                    <p:animScale>
                                      <p:cBhvr>
                                        <p:cTn id="125" dur="26">
                                          <p:stCondLst>
                                            <p:cond delay="1642"/>
                                          </p:stCondLst>
                                        </p:cTn>
                                        <p:tgtEl>
                                          <p:spTgt spid="11">
                                            <p:txEl>
                                              <p:pRg st="0" end="0"/>
                                            </p:txEl>
                                          </p:spTgt>
                                        </p:tgtEl>
                                      </p:cBhvr>
                                      <p:to x="100000" y="90000"/>
                                    </p:animScale>
                                    <p:animScale>
                                      <p:cBhvr>
                                        <p:cTn id="126" dur="166" decel="50000">
                                          <p:stCondLst>
                                            <p:cond delay="1668"/>
                                          </p:stCondLst>
                                        </p:cTn>
                                        <p:tgtEl>
                                          <p:spTgt spid="11">
                                            <p:txEl>
                                              <p:pRg st="0" end="0"/>
                                            </p:txEl>
                                          </p:spTgt>
                                        </p:tgtEl>
                                      </p:cBhvr>
                                      <p:to x="100000" y="100000"/>
                                    </p:animScale>
                                    <p:animScale>
                                      <p:cBhvr>
                                        <p:cTn id="127" dur="26">
                                          <p:stCondLst>
                                            <p:cond delay="1808"/>
                                          </p:stCondLst>
                                        </p:cTn>
                                        <p:tgtEl>
                                          <p:spTgt spid="11">
                                            <p:txEl>
                                              <p:pRg st="0" end="0"/>
                                            </p:txEl>
                                          </p:spTgt>
                                        </p:tgtEl>
                                      </p:cBhvr>
                                      <p:to x="100000" y="95000"/>
                                    </p:animScale>
                                    <p:animScale>
                                      <p:cBhvr>
                                        <p:cTn id="128" dur="166" decel="50000">
                                          <p:stCondLst>
                                            <p:cond delay="1834"/>
                                          </p:stCondLst>
                                        </p:cTn>
                                        <p:tgtEl>
                                          <p:spTgt spid="11">
                                            <p:txEl>
                                              <p:pRg st="0" end="0"/>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2">
                                            <p:txEl>
                                              <p:pRg st="0" end="0"/>
                                            </p:txEl>
                                          </p:spTgt>
                                        </p:tgtEl>
                                        <p:attrNameLst>
                                          <p:attrName>style.visibility</p:attrName>
                                        </p:attrNameLst>
                                      </p:cBhvr>
                                      <p:to>
                                        <p:strVal val="visible"/>
                                      </p:to>
                                    </p:set>
                                    <p:animEffect transition="in" filter="wipe(down)">
                                      <p:cBhvr>
                                        <p:cTn id="133" dur="580">
                                          <p:stCondLst>
                                            <p:cond delay="0"/>
                                          </p:stCondLst>
                                        </p:cTn>
                                        <p:tgtEl>
                                          <p:spTgt spid="12">
                                            <p:txEl>
                                              <p:pRg st="0" end="0"/>
                                            </p:txEl>
                                          </p:spTgt>
                                        </p:tgtEl>
                                      </p:cBhvr>
                                    </p:animEffect>
                                    <p:anim calcmode="lin" valueType="num">
                                      <p:cBhvr>
                                        <p:cTn id="134"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12">
                                            <p:txEl>
                                              <p:pRg st="0" end="0"/>
                                            </p:txEl>
                                          </p:spTgt>
                                        </p:tgtEl>
                                      </p:cBhvr>
                                      <p:to x="100000" y="60000"/>
                                    </p:animScale>
                                    <p:animScale>
                                      <p:cBhvr>
                                        <p:cTn id="140" dur="166" decel="50000">
                                          <p:stCondLst>
                                            <p:cond delay="676"/>
                                          </p:stCondLst>
                                        </p:cTn>
                                        <p:tgtEl>
                                          <p:spTgt spid="12">
                                            <p:txEl>
                                              <p:pRg st="0" end="0"/>
                                            </p:txEl>
                                          </p:spTgt>
                                        </p:tgtEl>
                                      </p:cBhvr>
                                      <p:to x="100000" y="100000"/>
                                    </p:animScale>
                                    <p:animScale>
                                      <p:cBhvr>
                                        <p:cTn id="141" dur="26">
                                          <p:stCondLst>
                                            <p:cond delay="1312"/>
                                          </p:stCondLst>
                                        </p:cTn>
                                        <p:tgtEl>
                                          <p:spTgt spid="12">
                                            <p:txEl>
                                              <p:pRg st="0" end="0"/>
                                            </p:txEl>
                                          </p:spTgt>
                                        </p:tgtEl>
                                      </p:cBhvr>
                                      <p:to x="100000" y="80000"/>
                                    </p:animScale>
                                    <p:animScale>
                                      <p:cBhvr>
                                        <p:cTn id="142" dur="166" decel="50000">
                                          <p:stCondLst>
                                            <p:cond delay="1338"/>
                                          </p:stCondLst>
                                        </p:cTn>
                                        <p:tgtEl>
                                          <p:spTgt spid="12">
                                            <p:txEl>
                                              <p:pRg st="0" end="0"/>
                                            </p:txEl>
                                          </p:spTgt>
                                        </p:tgtEl>
                                      </p:cBhvr>
                                      <p:to x="100000" y="100000"/>
                                    </p:animScale>
                                    <p:animScale>
                                      <p:cBhvr>
                                        <p:cTn id="143" dur="26">
                                          <p:stCondLst>
                                            <p:cond delay="1642"/>
                                          </p:stCondLst>
                                        </p:cTn>
                                        <p:tgtEl>
                                          <p:spTgt spid="12">
                                            <p:txEl>
                                              <p:pRg st="0" end="0"/>
                                            </p:txEl>
                                          </p:spTgt>
                                        </p:tgtEl>
                                      </p:cBhvr>
                                      <p:to x="100000" y="90000"/>
                                    </p:animScale>
                                    <p:animScale>
                                      <p:cBhvr>
                                        <p:cTn id="144" dur="166" decel="50000">
                                          <p:stCondLst>
                                            <p:cond delay="1668"/>
                                          </p:stCondLst>
                                        </p:cTn>
                                        <p:tgtEl>
                                          <p:spTgt spid="12">
                                            <p:txEl>
                                              <p:pRg st="0" end="0"/>
                                            </p:txEl>
                                          </p:spTgt>
                                        </p:tgtEl>
                                      </p:cBhvr>
                                      <p:to x="100000" y="100000"/>
                                    </p:animScale>
                                    <p:animScale>
                                      <p:cBhvr>
                                        <p:cTn id="145" dur="26">
                                          <p:stCondLst>
                                            <p:cond delay="1808"/>
                                          </p:stCondLst>
                                        </p:cTn>
                                        <p:tgtEl>
                                          <p:spTgt spid="12">
                                            <p:txEl>
                                              <p:pRg st="0" end="0"/>
                                            </p:txEl>
                                          </p:spTgt>
                                        </p:tgtEl>
                                      </p:cBhvr>
                                      <p:to x="100000" y="95000"/>
                                    </p:animScale>
                                    <p:animScale>
                                      <p:cBhvr>
                                        <p:cTn id="146" dur="166" decel="50000">
                                          <p:stCondLst>
                                            <p:cond delay="1834"/>
                                          </p:stCondLst>
                                        </p:cTn>
                                        <p:tgtEl>
                                          <p:spTgt spid="12">
                                            <p:txEl>
                                              <p:pRg st="0" end="0"/>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4">
                                            <p:txEl>
                                              <p:pRg st="0" end="0"/>
                                            </p:txEl>
                                          </p:spTgt>
                                        </p:tgtEl>
                                        <p:attrNameLst>
                                          <p:attrName>style.visibility</p:attrName>
                                        </p:attrNameLst>
                                      </p:cBhvr>
                                      <p:to>
                                        <p:strVal val="visible"/>
                                      </p:to>
                                    </p:set>
                                    <p:animEffect transition="in" filter="wipe(down)">
                                      <p:cBhvr>
                                        <p:cTn id="151" dur="580">
                                          <p:stCondLst>
                                            <p:cond delay="0"/>
                                          </p:stCondLst>
                                        </p:cTn>
                                        <p:tgtEl>
                                          <p:spTgt spid="4">
                                            <p:txEl>
                                              <p:pRg st="0" end="0"/>
                                            </p:txEl>
                                          </p:spTgt>
                                        </p:tgtEl>
                                      </p:cBhvr>
                                    </p:animEffect>
                                    <p:anim calcmode="lin" valueType="num">
                                      <p:cBhvr>
                                        <p:cTn id="15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txEl>
                                              <p:pRg st="0" end="0"/>
                                            </p:txEl>
                                          </p:spTgt>
                                        </p:tgtEl>
                                      </p:cBhvr>
                                      <p:to x="100000" y="60000"/>
                                    </p:animScale>
                                    <p:animScale>
                                      <p:cBhvr>
                                        <p:cTn id="158" dur="166" decel="50000">
                                          <p:stCondLst>
                                            <p:cond delay="676"/>
                                          </p:stCondLst>
                                        </p:cTn>
                                        <p:tgtEl>
                                          <p:spTgt spid="4">
                                            <p:txEl>
                                              <p:pRg st="0" end="0"/>
                                            </p:txEl>
                                          </p:spTgt>
                                        </p:tgtEl>
                                      </p:cBhvr>
                                      <p:to x="100000" y="100000"/>
                                    </p:animScale>
                                    <p:animScale>
                                      <p:cBhvr>
                                        <p:cTn id="159" dur="26">
                                          <p:stCondLst>
                                            <p:cond delay="1312"/>
                                          </p:stCondLst>
                                        </p:cTn>
                                        <p:tgtEl>
                                          <p:spTgt spid="4">
                                            <p:txEl>
                                              <p:pRg st="0" end="0"/>
                                            </p:txEl>
                                          </p:spTgt>
                                        </p:tgtEl>
                                      </p:cBhvr>
                                      <p:to x="100000" y="80000"/>
                                    </p:animScale>
                                    <p:animScale>
                                      <p:cBhvr>
                                        <p:cTn id="160" dur="166" decel="50000">
                                          <p:stCondLst>
                                            <p:cond delay="1338"/>
                                          </p:stCondLst>
                                        </p:cTn>
                                        <p:tgtEl>
                                          <p:spTgt spid="4">
                                            <p:txEl>
                                              <p:pRg st="0" end="0"/>
                                            </p:txEl>
                                          </p:spTgt>
                                        </p:tgtEl>
                                      </p:cBhvr>
                                      <p:to x="100000" y="100000"/>
                                    </p:animScale>
                                    <p:animScale>
                                      <p:cBhvr>
                                        <p:cTn id="161" dur="26">
                                          <p:stCondLst>
                                            <p:cond delay="1642"/>
                                          </p:stCondLst>
                                        </p:cTn>
                                        <p:tgtEl>
                                          <p:spTgt spid="4">
                                            <p:txEl>
                                              <p:pRg st="0" end="0"/>
                                            </p:txEl>
                                          </p:spTgt>
                                        </p:tgtEl>
                                      </p:cBhvr>
                                      <p:to x="100000" y="90000"/>
                                    </p:animScale>
                                    <p:animScale>
                                      <p:cBhvr>
                                        <p:cTn id="162" dur="166" decel="50000">
                                          <p:stCondLst>
                                            <p:cond delay="1668"/>
                                          </p:stCondLst>
                                        </p:cTn>
                                        <p:tgtEl>
                                          <p:spTgt spid="4">
                                            <p:txEl>
                                              <p:pRg st="0" end="0"/>
                                            </p:txEl>
                                          </p:spTgt>
                                        </p:tgtEl>
                                      </p:cBhvr>
                                      <p:to x="100000" y="100000"/>
                                    </p:animScale>
                                    <p:animScale>
                                      <p:cBhvr>
                                        <p:cTn id="163" dur="26">
                                          <p:stCondLst>
                                            <p:cond delay="1808"/>
                                          </p:stCondLst>
                                        </p:cTn>
                                        <p:tgtEl>
                                          <p:spTgt spid="4">
                                            <p:txEl>
                                              <p:pRg st="0" end="0"/>
                                            </p:txEl>
                                          </p:spTgt>
                                        </p:tgtEl>
                                      </p:cBhvr>
                                      <p:to x="100000" y="95000"/>
                                    </p:animScale>
                                    <p:animScale>
                                      <p:cBhvr>
                                        <p:cTn id="164" dur="166" decel="50000">
                                          <p:stCondLst>
                                            <p:cond delay="1834"/>
                                          </p:stCondLst>
                                        </p:cTn>
                                        <p:tgtEl>
                                          <p:spTgt spid="4">
                                            <p:txEl>
                                              <p:pRg st="0" end="0"/>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10">
                                            <p:txEl>
                                              <p:pRg st="0" end="0"/>
                                            </p:txEl>
                                          </p:spTgt>
                                        </p:tgtEl>
                                        <p:attrNameLst>
                                          <p:attrName>style.visibility</p:attrName>
                                        </p:attrNameLst>
                                      </p:cBhvr>
                                      <p:to>
                                        <p:strVal val="visible"/>
                                      </p:to>
                                    </p:set>
                                    <p:animEffect transition="in" filter="wipe(down)">
                                      <p:cBhvr>
                                        <p:cTn id="169" dur="580">
                                          <p:stCondLst>
                                            <p:cond delay="0"/>
                                          </p:stCondLst>
                                        </p:cTn>
                                        <p:tgtEl>
                                          <p:spTgt spid="10">
                                            <p:txEl>
                                              <p:pRg st="0" end="0"/>
                                            </p:txEl>
                                          </p:spTgt>
                                        </p:tgtEl>
                                      </p:cBhvr>
                                    </p:animEffect>
                                    <p:anim calcmode="lin" valueType="num">
                                      <p:cBhvr>
                                        <p:cTn id="170"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10">
                                            <p:txEl>
                                              <p:pRg st="0" end="0"/>
                                            </p:txEl>
                                          </p:spTgt>
                                        </p:tgtEl>
                                      </p:cBhvr>
                                      <p:to x="100000" y="60000"/>
                                    </p:animScale>
                                    <p:animScale>
                                      <p:cBhvr>
                                        <p:cTn id="176" dur="166" decel="50000">
                                          <p:stCondLst>
                                            <p:cond delay="676"/>
                                          </p:stCondLst>
                                        </p:cTn>
                                        <p:tgtEl>
                                          <p:spTgt spid="10">
                                            <p:txEl>
                                              <p:pRg st="0" end="0"/>
                                            </p:txEl>
                                          </p:spTgt>
                                        </p:tgtEl>
                                      </p:cBhvr>
                                      <p:to x="100000" y="100000"/>
                                    </p:animScale>
                                    <p:animScale>
                                      <p:cBhvr>
                                        <p:cTn id="177" dur="26">
                                          <p:stCondLst>
                                            <p:cond delay="1312"/>
                                          </p:stCondLst>
                                        </p:cTn>
                                        <p:tgtEl>
                                          <p:spTgt spid="10">
                                            <p:txEl>
                                              <p:pRg st="0" end="0"/>
                                            </p:txEl>
                                          </p:spTgt>
                                        </p:tgtEl>
                                      </p:cBhvr>
                                      <p:to x="100000" y="80000"/>
                                    </p:animScale>
                                    <p:animScale>
                                      <p:cBhvr>
                                        <p:cTn id="178" dur="166" decel="50000">
                                          <p:stCondLst>
                                            <p:cond delay="1338"/>
                                          </p:stCondLst>
                                        </p:cTn>
                                        <p:tgtEl>
                                          <p:spTgt spid="10">
                                            <p:txEl>
                                              <p:pRg st="0" end="0"/>
                                            </p:txEl>
                                          </p:spTgt>
                                        </p:tgtEl>
                                      </p:cBhvr>
                                      <p:to x="100000" y="100000"/>
                                    </p:animScale>
                                    <p:animScale>
                                      <p:cBhvr>
                                        <p:cTn id="179" dur="26">
                                          <p:stCondLst>
                                            <p:cond delay="1642"/>
                                          </p:stCondLst>
                                        </p:cTn>
                                        <p:tgtEl>
                                          <p:spTgt spid="10">
                                            <p:txEl>
                                              <p:pRg st="0" end="0"/>
                                            </p:txEl>
                                          </p:spTgt>
                                        </p:tgtEl>
                                      </p:cBhvr>
                                      <p:to x="100000" y="90000"/>
                                    </p:animScale>
                                    <p:animScale>
                                      <p:cBhvr>
                                        <p:cTn id="180" dur="166" decel="50000">
                                          <p:stCondLst>
                                            <p:cond delay="1668"/>
                                          </p:stCondLst>
                                        </p:cTn>
                                        <p:tgtEl>
                                          <p:spTgt spid="10">
                                            <p:txEl>
                                              <p:pRg st="0" end="0"/>
                                            </p:txEl>
                                          </p:spTgt>
                                        </p:tgtEl>
                                      </p:cBhvr>
                                      <p:to x="100000" y="100000"/>
                                    </p:animScale>
                                    <p:animScale>
                                      <p:cBhvr>
                                        <p:cTn id="181" dur="26">
                                          <p:stCondLst>
                                            <p:cond delay="1808"/>
                                          </p:stCondLst>
                                        </p:cTn>
                                        <p:tgtEl>
                                          <p:spTgt spid="10">
                                            <p:txEl>
                                              <p:pRg st="0" end="0"/>
                                            </p:txEl>
                                          </p:spTgt>
                                        </p:tgtEl>
                                      </p:cBhvr>
                                      <p:to x="100000" y="95000"/>
                                    </p:animScale>
                                    <p:animScale>
                                      <p:cBhvr>
                                        <p:cTn id="182" dur="166" decel="50000">
                                          <p:stCondLst>
                                            <p:cond delay="1834"/>
                                          </p:stCondLst>
                                        </p:cTn>
                                        <p:tgtEl>
                                          <p:spTgt spid="10">
                                            <p:txEl>
                                              <p:pRg st="0" end="0"/>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5">
                                            <p:txEl>
                                              <p:pRg st="0" end="0"/>
                                            </p:txEl>
                                          </p:spTgt>
                                        </p:tgtEl>
                                        <p:attrNameLst>
                                          <p:attrName>style.visibility</p:attrName>
                                        </p:attrNameLst>
                                      </p:cBhvr>
                                      <p:to>
                                        <p:strVal val="visible"/>
                                      </p:to>
                                    </p:set>
                                    <p:animEffect transition="in" filter="fade">
                                      <p:cBhvr>
                                        <p:cTn id="187" dur="1000"/>
                                        <p:tgtEl>
                                          <p:spTgt spid="5">
                                            <p:txEl>
                                              <p:pRg st="0" end="0"/>
                                            </p:txEl>
                                          </p:spTgt>
                                        </p:tgtEl>
                                      </p:cBhvr>
                                    </p:animEffect>
                                    <p:anim calcmode="lin" valueType="num">
                                      <p:cBhvr>
                                        <p:cTn id="18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052935"/>
            <a:ext cx="5944191" cy="1384995"/>
          </a:xfrm>
          <a:prstGeom prst="rect">
            <a:avLst/>
          </a:prstGeom>
          <a:noFill/>
        </p:spPr>
        <p:txBody>
          <a:bodyPr wrap="none" rtlCol="0">
            <a:spAutoFit/>
          </a:bodyPr>
          <a:lstStyle/>
          <a:p>
            <a:r>
              <a:rPr lang="en-US" sz="2400" dirty="0"/>
              <a:t>● </a:t>
            </a:r>
            <a:r>
              <a:rPr lang="en-US" sz="2400" dirty="0" smtClean="0"/>
              <a:t>First </a:t>
            </a:r>
            <a:r>
              <a:rPr lang="en-US" sz="2400" dirty="0" smtClean="0"/>
              <a:t>Year Seminar</a:t>
            </a:r>
          </a:p>
          <a:p>
            <a:endParaRPr lang="en-US" sz="2400" dirty="0">
              <a:solidFill>
                <a:schemeClr val="tx1">
                  <a:lumMod val="50000"/>
                  <a:lumOff val="50000"/>
                </a:schemeClr>
              </a:solidFill>
            </a:endParaRPr>
          </a:p>
          <a:p>
            <a:r>
              <a:rPr lang="en-US" dirty="0" smtClean="0">
                <a:solidFill>
                  <a:schemeClr val="tx1">
                    <a:lumMod val="50000"/>
                    <a:lumOff val="50000"/>
                  </a:schemeClr>
                </a:solidFill>
              </a:rPr>
              <a:t>The idea: get them early, provide early identification as </a:t>
            </a:r>
            <a:r>
              <a:rPr lang="en-US" dirty="0" smtClean="0">
                <a:solidFill>
                  <a:schemeClr val="tx1">
                    <a:lumMod val="50000"/>
                    <a:lumOff val="50000"/>
                  </a:schemeClr>
                </a:solidFill>
              </a:rPr>
              <a:t>major,</a:t>
            </a:r>
            <a:endParaRPr lang="en-US" dirty="0" smtClean="0">
              <a:solidFill>
                <a:schemeClr val="tx1">
                  <a:lumMod val="50000"/>
                  <a:lumOff val="50000"/>
                </a:schemeClr>
              </a:solidFill>
            </a:endParaRPr>
          </a:p>
          <a:p>
            <a:r>
              <a:rPr lang="en-US" dirty="0" smtClean="0">
                <a:solidFill>
                  <a:schemeClr val="tx1">
                    <a:lumMod val="50000"/>
                    <a:lumOff val="50000"/>
                  </a:schemeClr>
                </a:solidFill>
              </a:rPr>
              <a:t>	</a:t>
            </a:r>
            <a:r>
              <a:rPr lang="en-US" dirty="0" smtClean="0">
                <a:solidFill>
                  <a:schemeClr val="tx1">
                    <a:lumMod val="50000"/>
                    <a:lumOff val="50000"/>
                  </a:schemeClr>
                </a:solidFill>
              </a:rPr>
              <a:t>motivate, reduce </a:t>
            </a:r>
            <a:r>
              <a:rPr lang="en-US" dirty="0" smtClean="0">
                <a:solidFill>
                  <a:schemeClr val="tx1">
                    <a:lumMod val="50000"/>
                    <a:lumOff val="50000"/>
                  </a:schemeClr>
                </a:solidFill>
              </a:rPr>
              <a:t>attrition</a:t>
            </a:r>
            <a:endParaRPr lang="en-US" dirty="0">
              <a:solidFill>
                <a:schemeClr val="tx1">
                  <a:lumMod val="50000"/>
                  <a:lumOff val="50000"/>
                </a:schemeClr>
              </a:solidFill>
            </a:endParaRPr>
          </a:p>
        </p:txBody>
      </p:sp>
      <p:sp>
        <p:nvSpPr>
          <p:cNvPr id="3" name="TextBox 2"/>
          <p:cNvSpPr txBox="1"/>
          <p:nvPr/>
        </p:nvSpPr>
        <p:spPr>
          <a:xfrm>
            <a:off x="1298510" y="3581400"/>
            <a:ext cx="6820778" cy="923330"/>
          </a:xfrm>
          <a:prstGeom prst="rect">
            <a:avLst/>
          </a:prstGeom>
          <a:noFill/>
        </p:spPr>
        <p:txBody>
          <a:bodyPr wrap="none" rtlCol="0">
            <a:spAutoFit/>
          </a:bodyPr>
          <a:lstStyle/>
          <a:p>
            <a:r>
              <a:rPr lang="en-US" dirty="0" smtClean="0">
                <a:solidFill>
                  <a:schemeClr val="accent1"/>
                </a:solidFill>
              </a:rPr>
              <a:t>Trade-offs: 	can’t restrict to majors only</a:t>
            </a:r>
          </a:p>
          <a:p>
            <a:r>
              <a:rPr lang="en-US" dirty="0">
                <a:solidFill>
                  <a:schemeClr val="accent1"/>
                </a:solidFill>
              </a:rPr>
              <a:t>	</a:t>
            </a:r>
            <a:r>
              <a:rPr lang="en-US" dirty="0" smtClean="0">
                <a:solidFill>
                  <a:schemeClr val="accent1"/>
                </a:solidFill>
              </a:rPr>
              <a:t>	no Math </a:t>
            </a:r>
            <a:r>
              <a:rPr lang="en-US" dirty="0" err="1" smtClean="0">
                <a:solidFill>
                  <a:schemeClr val="accent1"/>
                </a:solidFill>
              </a:rPr>
              <a:t>prereqs</a:t>
            </a:r>
            <a:endParaRPr lang="en-US" dirty="0" smtClean="0">
              <a:solidFill>
                <a:schemeClr val="accent1"/>
              </a:solidFill>
            </a:endParaRPr>
          </a:p>
          <a:p>
            <a:r>
              <a:rPr lang="en-US" dirty="0">
                <a:solidFill>
                  <a:schemeClr val="accent1"/>
                </a:solidFill>
              </a:rPr>
              <a:t>	</a:t>
            </a:r>
            <a:r>
              <a:rPr lang="en-US" dirty="0" smtClean="0">
                <a:solidFill>
                  <a:schemeClr val="accent1"/>
                </a:solidFill>
              </a:rPr>
              <a:t>	competes with high stakes courses (</a:t>
            </a:r>
            <a:r>
              <a:rPr lang="en-US" dirty="0" err="1" smtClean="0">
                <a:solidFill>
                  <a:schemeClr val="accent1"/>
                </a:solidFill>
              </a:rPr>
              <a:t>Calc</a:t>
            </a:r>
            <a:r>
              <a:rPr lang="en-US" dirty="0" smtClean="0">
                <a:solidFill>
                  <a:schemeClr val="accent1"/>
                </a:solidFill>
              </a:rPr>
              <a:t>, Gen Phys.)</a:t>
            </a:r>
            <a:endParaRPr lang="en-US" dirty="0">
              <a:solidFill>
                <a:schemeClr val="accent1"/>
              </a:solidFill>
            </a:endParaRPr>
          </a:p>
        </p:txBody>
      </p:sp>
      <p:sp>
        <p:nvSpPr>
          <p:cNvPr id="4" name="Rounded Rectangle 3"/>
          <p:cNvSpPr/>
          <p:nvPr/>
        </p:nvSpPr>
        <p:spPr>
          <a:xfrm>
            <a:off x="1248747" y="228600"/>
            <a:ext cx="6553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accent2">
                    <a:lumMod val="60000"/>
                    <a:lumOff val="40000"/>
                  </a:schemeClr>
                </a:solidFill>
              </a:rPr>
              <a:t>Transition Difficulty </a:t>
            </a:r>
          </a:p>
          <a:p>
            <a:pPr algn="ctr"/>
            <a:r>
              <a:rPr lang="en-US" sz="3600" dirty="0" smtClean="0">
                <a:solidFill>
                  <a:schemeClr val="accent2">
                    <a:lumMod val="60000"/>
                    <a:lumOff val="40000"/>
                  </a:schemeClr>
                </a:solidFill>
              </a:rPr>
              <a:t>Tool Box</a:t>
            </a:r>
            <a:endParaRPr lang="en-US" sz="3600" dirty="0">
              <a:solidFill>
                <a:schemeClr val="accent2">
                  <a:lumMod val="60000"/>
                  <a:lumOff val="40000"/>
                </a:schemeClr>
              </a:solidFill>
            </a:endParaRPr>
          </a:p>
        </p:txBody>
      </p:sp>
      <p:sp>
        <p:nvSpPr>
          <p:cNvPr id="5" name="TextBox 4"/>
          <p:cNvSpPr txBox="1"/>
          <p:nvPr/>
        </p:nvSpPr>
        <p:spPr>
          <a:xfrm>
            <a:off x="1298510" y="4953000"/>
            <a:ext cx="6050311" cy="1661993"/>
          </a:xfrm>
          <a:prstGeom prst="rect">
            <a:avLst/>
          </a:prstGeom>
          <a:noFill/>
        </p:spPr>
        <p:txBody>
          <a:bodyPr wrap="none" rtlCol="0">
            <a:spAutoFit/>
          </a:bodyPr>
          <a:lstStyle/>
          <a:p>
            <a:r>
              <a:rPr lang="en-US" sz="2400" dirty="0" smtClean="0"/>
              <a:t>● Spread General Physics 1-2 into Gen Phys 1-3</a:t>
            </a:r>
          </a:p>
          <a:p>
            <a:endParaRPr lang="en-US" sz="2400" dirty="0"/>
          </a:p>
          <a:p>
            <a:r>
              <a:rPr lang="en-US" dirty="0" smtClean="0">
                <a:solidFill>
                  <a:schemeClr val="bg1">
                    <a:lumMod val="50000"/>
                  </a:schemeClr>
                </a:solidFill>
              </a:rPr>
              <a:t>The idea: Provide the time needed to grow</a:t>
            </a:r>
          </a:p>
          <a:p>
            <a:r>
              <a:rPr lang="en-US" dirty="0" smtClean="0">
                <a:solidFill>
                  <a:schemeClr val="bg1">
                    <a:lumMod val="50000"/>
                  </a:schemeClr>
                </a:solidFill>
              </a:rPr>
              <a:t>Trade-off	delays college level physics </a:t>
            </a:r>
          </a:p>
          <a:p>
            <a:r>
              <a:rPr lang="en-US" dirty="0" smtClean="0">
                <a:solidFill>
                  <a:schemeClr val="bg1">
                    <a:lumMod val="50000"/>
                  </a:schemeClr>
                </a:solidFill>
              </a:rPr>
              <a:t>Solution	Offer Methods class in same term as Phys 3</a:t>
            </a:r>
            <a:endParaRPr lang="en-US" sz="1400" dirty="0">
              <a:solidFill>
                <a:schemeClr val="bg1">
                  <a:lumMod val="50000"/>
                </a:schemeClr>
              </a:solidFill>
            </a:endParaRPr>
          </a:p>
        </p:txBody>
      </p:sp>
    </p:spTree>
    <p:extLst>
      <p:ext uri="{BB962C8B-B14F-4D97-AF65-F5344CB8AC3E}">
        <p14:creationId xmlns:p14="http://schemas.microsoft.com/office/powerpoint/2010/main" val="18080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780" y="226367"/>
            <a:ext cx="5562600" cy="461665"/>
          </a:xfrm>
          <a:prstGeom prst="rect">
            <a:avLst/>
          </a:prstGeom>
        </p:spPr>
        <p:txBody>
          <a:bodyPr wrap="square">
            <a:spAutoFit/>
          </a:bodyPr>
          <a:lstStyle/>
          <a:p>
            <a:r>
              <a:rPr lang="en-US" sz="2400" dirty="0" smtClean="0"/>
              <a:t>The Advanced Modern Physics Lab @ UW</a:t>
            </a:r>
            <a:endParaRPr lang="en-US" sz="2400" dirty="0"/>
          </a:p>
        </p:txBody>
      </p:sp>
      <p:sp>
        <p:nvSpPr>
          <p:cNvPr id="3" name="Rectangle 2"/>
          <p:cNvSpPr/>
          <p:nvPr/>
        </p:nvSpPr>
        <p:spPr>
          <a:xfrm>
            <a:off x="1295400" y="1565893"/>
            <a:ext cx="6172200" cy="1754326"/>
          </a:xfrm>
          <a:prstGeom prst="rect">
            <a:avLst/>
          </a:prstGeom>
          <a:gradFill flip="none" rotWithShape="1">
            <a:gsLst>
              <a:gs pos="0">
                <a:srgbClr val="5E9EFF"/>
              </a:gs>
              <a:gs pos="16000">
                <a:srgbClr val="85C2FF"/>
              </a:gs>
              <a:gs pos="31000">
                <a:srgbClr val="C4D6EB"/>
              </a:gs>
              <a:gs pos="100000">
                <a:srgbClr val="FFEBFA"/>
              </a:gs>
            </a:gsLst>
            <a:lin ang="2700000" scaled="1"/>
            <a:tileRect/>
          </a:gradFill>
        </p:spPr>
        <p:txBody>
          <a:bodyPr wrap="square">
            <a:spAutoFit/>
          </a:bodyPr>
          <a:lstStyle/>
          <a:p>
            <a:r>
              <a:rPr lang="en-US" dirty="0" smtClean="0"/>
              <a:t>Before</a:t>
            </a:r>
          </a:p>
          <a:p>
            <a:r>
              <a:rPr lang="en-US" dirty="0" smtClean="0"/>
              <a:t>	A typical upper level physics lab course:  	</a:t>
            </a:r>
          </a:p>
          <a:p>
            <a:r>
              <a:rPr lang="en-US" dirty="0"/>
              <a:t>	</a:t>
            </a:r>
            <a:r>
              <a:rPr lang="en-US" dirty="0" smtClean="0"/>
              <a:t>electronics</a:t>
            </a:r>
          </a:p>
          <a:p>
            <a:r>
              <a:rPr lang="en-US" dirty="0" smtClean="0"/>
              <a:t>	</a:t>
            </a:r>
            <a:r>
              <a:rPr lang="en-US" dirty="0"/>
              <a:t>	</a:t>
            </a:r>
            <a:r>
              <a:rPr lang="en-US" dirty="0" smtClean="0"/>
              <a:t>data fitting</a:t>
            </a:r>
          </a:p>
          <a:p>
            <a:r>
              <a:rPr lang="en-US" dirty="0" smtClean="0"/>
              <a:t>			landmark experiments</a:t>
            </a:r>
          </a:p>
          <a:p>
            <a:r>
              <a:rPr lang="en-US" dirty="0" smtClean="0"/>
              <a:t>		</a:t>
            </a:r>
            <a:r>
              <a:rPr lang="en-US" dirty="0"/>
              <a:t>	</a:t>
            </a:r>
            <a:r>
              <a:rPr lang="en-US" dirty="0" smtClean="0"/>
              <a:t>	unguided report writing</a:t>
            </a:r>
          </a:p>
        </p:txBody>
      </p:sp>
      <p:sp>
        <p:nvSpPr>
          <p:cNvPr id="4" name="Rectangle 3"/>
          <p:cNvSpPr/>
          <p:nvPr/>
        </p:nvSpPr>
        <p:spPr>
          <a:xfrm>
            <a:off x="3103783" y="3581400"/>
            <a:ext cx="5638800" cy="2308324"/>
          </a:xfrm>
          <a:prstGeom prst="rect">
            <a:avLst/>
          </a:prstGeom>
          <a:gradFill flip="none" rotWithShape="1">
            <a:gsLst>
              <a:gs pos="1000">
                <a:srgbClr val="92D050"/>
              </a:gs>
              <a:gs pos="29000">
                <a:srgbClr val="FFEBFA"/>
              </a:gs>
            </a:gsLst>
            <a:path path="circle">
              <a:fillToRect l="100000" t="100000"/>
            </a:path>
            <a:tileRect r="-100000" b="-100000"/>
          </a:gradFill>
        </p:spPr>
        <p:txBody>
          <a:bodyPr wrap="square">
            <a:spAutoFit/>
          </a:bodyPr>
          <a:lstStyle/>
          <a:p>
            <a:r>
              <a:rPr lang="en-US" dirty="0" smtClean="0"/>
              <a:t>After</a:t>
            </a:r>
          </a:p>
          <a:p>
            <a:endParaRPr lang="en-US" dirty="0" smtClean="0"/>
          </a:p>
          <a:p>
            <a:pPr marL="285750" indent="-285750">
              <a:buFontTx/>
              <a:buChar char="-"/>
            </a:pPr>
            <a:r>
              <a:rPr lang="en-US" dirty="0" smtClean="0"/>
              <a:t>Standard Grading w/ Bloom’s Taxonomy</a:t>
            </a:r>
          </a:p>
          <a:p>
            <a:r>
              <a:rPr lang="en-US" dirty="0" smtClean="0"/>
              <a:t> 	</a:t>
            </a:r>
          </a:p>
          <a:p>
            <a:pPr marL="742950" lvl="1" indent="-285750">
              <a:buFontTx/>
              <a:buChar char="-"/>
            </a:pPr>
            <a:r>
              <a:rPr lang="en-US" dirty="0" smtClean="0"/>
              <a:t>Writing in the Profession</a:t>
            </a:r>
          </a:p>
          <a:p>
            <a:pPr marL="285750" indent="-285750">
              <a:buFontTx/>
              <a:buChar char="-"/>
            </a:pPr>
            <a:endParaRPr lang="en-US" dirty="0" smtClean="0"/>
          </a:p>
          <a:p>
            <a:pPr marL="1200150" lvl="2" indent="-285750">
              <a:buFontTx/>
              <a:buChar char="-"/>
            </a:pPr>
            <a:r>
              <a:rPr lang="en-US" dirty="0" smtClean="0"/>
              <a:t>New Dimensions: Oral </a:t>
            </a:r>
            <a:r>
              <a:rPr lang="en-US" dirty="0" err="1" smtClean="0"/>
              <a:t>Prelabs</a:t>
            </a:r>
            <a:r>
              <a:rPr lang="en-US" dirty="0"/>
              <a:t> </a:t>
            </a:r>
            <a:r>
              <a:rPr lang="en-US" dirty="0" smtClean="0"/>
              <a:t>and Exams</a:t>
            </a:r>
          </a:p>
          <a:p>
            <a:pPr lvl="2"/>
            <a:r>
              <a:rPr lang="en-US" dirty="0" smtClean="0"/>
              <a:t>	increasingly conversations as colleague</a:t>
            </a:r>
            <a:endParaRPr lang="en-US" dirty="0"/>
          </a:p>
        </p:txBody>
      </p:sp>
      <p:sp>
        <p:nvSpPr>
          <p:cNvPr id="5" name="TextBox 4"/>
          <p:cNvSpPr txBox="1"/>
          <p:nvPr/>
        </p:nvSpPr>
        <p:spPr>
          <a:xfrm>
            <a:off x="782216" y="6001434"/>
            <a:ext cx="4605813" cy="923330"/>
          </a:xfrm>
          <a:prstGeom prst="rect">
            <a:avLst/>
          </a:prstGeom>
          <a:noFill/>
        </p:spPr>
        <p:txBody>
          <a:bodyPr wrap="none" rtlCol="0">
            <a:spAutoFit/>
          </a:bodyPr>
          <a:lstStyle/>
          <a:p>
            <a:r>
              <a:rPr lang="en-US" dirty="0" smtClean="0">
                <a:solidFill>
                  <a:schemeClr val="accent3">
                    <a:lumMod val="75000"/>
                  </a:schemeClr>
                </a:solidFill>
              </a:rPr>
              <a:t>Fosters : identification as physicist/ astronomer</a:t>
            </a:r>
          </a:p>
          <a:p>
            <a:r>
              <a:rPr lang="en-US" dirty="0" smtClean="0">
                <a:solidFill>
                  <a:schemeClr val="accent3">
                    <a:lumMod val="75000"/>
                  </a:schemeClr>
                </a:solidFill>
              </a:rPr>
              <a:t>Allows new channels of assessment</a:t>
            </a:r>
          </a:p>
          <a:p>
            <a:endParaRPr lang="en-US" dirty="0">
              <a:solidFill>
                <a:schemeClr val="accent3">
                  <a:lumMod val="75000"/>
                </a:schemeClr>
              </a:solidFill>
            </a:endParaRPr>
          </a:p>
        </p:txBody>
      </p:sp>
      <p:sp>
        <p:nvSpPr>
          <p:cNvPr id="7" name="Rounded Rectangle 6"/>
          <p:cNvSpPr/>
          <p:nvPr/>
        </p:nvSpPr>
        <p:spPr>
          <a:xfrm>
            <a:off x="1371600" y="688032"/>
            <a:ext cx="5943600" cy="68356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Meeting Professional </a:t>
            </a:r>
            <a:r>
              <a:rPr lang="en-US" dirty="0">
                <a:solidFill>
                  <a:schemeClr val="accent3">
                    <a:lumMod val="50000"/>
                  </a:schemeClr>
                </a:solidFill>
              </a:rPr>
              <a:t>Difficulty </a:t>
            </a:r>
          </a:p>
          <a:p>
            <a:pPr algn="ctr"/>
            <a:r>
              <a:rPr lang="en-US" dirty="0">
                <a:solidFill>
                  <a:schemeClr val="accent3">
                    <a:lumMod val="50000"/>
                  </a:schemeClr>
                </a:solidFill>
              </a:rPr>
              <a:t>Tool Box</a:t>
            </a:r>
            <a:endParaRPr lang="en-US" dirty="0">
              <a:solidFill>
                <a:schemeClr val="accent3">
                  <a:lumMod val="50000"/>
                </a:schemeClr>
              </a:solidFill>
            </a:endParaRPr>
          </a:p>
        </p:txBody>
      </p:sp>
    </p:spTree>
    <p:extLst>
      <p:ext uri="{BB962C8B-B14F-4D97-AF65-F5344CB8AC3E}">
        <p14:creationId xmlns:p14="http://schemas.microsoft.com/office/powerpoint/2010/main" val="212529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19200" y="381000"/>
            <a:ext cx="4183453" cy="523220"/>
          </a:xfrm>
          <a:prstGeom prst="rect">
            <a:avLst/>
          </a:prstGeom>
        </p:spPr>
        <p:txBody>
          <a:bodyPr wrap="none">
            <a:spAutoFit/>
          </a:bodyPr>
          <a:lstStyle/>
          <a:p>
            <a:r>
              <a:rPr lang="en-US" sz="2800" dirty="0" smtClean="0"/>
              <a:t>A twist on standard grading</a:t>
            </a:r>
            <a:endParaRPr lang="en-US" sz="2800" dirty="0"/>
          </a:p>
        </p:txBody>
      </p:sp>
      <p:sp>
        <p:nvSpPr>
          <p:cNvPr id="3" name="Rectangle 2"/>
          <p:cNvSpPr/>
          <p:nvPr/>
        </p:nvSpPr>
        <p:spPr>
          <a:xfrm>
            <a:off x="1611086" y="1752600"/>
            <a:ext cx="7162800" cy="5632311"/>
          </a:xfrm>
          <a:prstGeom prst="rect">
            <a:avLst/>
          </a:prstGeom>
          <a:blipFill dpi="0" rotWithShape="1">
            <a:blip r:embed="rId3">
              <a:alphaModFix amt="16000"/>
              <a:lum bright="70000" contrast="-70000"/>
              <a:extLst>
                <a:ext uri="{BEBA8EAE-BF5A-486C-A8C5-ECC9F3942E4B}">
                  <a14:imgProps xmlns:a14="http://schemas.microsoft.com/office/drawing/2010/main">
                    <a14:imgLayer r:embed="rId4">
                      <a14:imgEffect>
                        <a14:colorTemperature colorTemp="4700"/>
                      </a14:imgEffect>
                      <a14:imgEffect>
                        <a14:saturation sat="276000"/>
                      </a14:imgEffect>
                      <a14:imgEffect>
                        <a14:brightnessContrast bright="8000" contrast="-64000"/>
                      </a14:imgEffect>
                    </a14:imgLayer>
                  </a14:imgProps>
                </a:ext>
              </a:extLst>
            </a:blip>
            <a:srcRect/>
            <a:stretch>
              <a:fillRect/>
            </a:stretch>
          </a:blipFill>
        </p:spPr>
        <p:txBody>
          <a:bodyPr wrap="square">
            <a:spAutoFit/>
          </a:bodyPr>
          <a:lstStyle/>
          <a:p>
            <a:r>
              <a:rPr lang="en-US" sz="2000" dirty="0" smtClean="0"/>
              <a:t>• three levels loosely following Bloom’s Taxonomy</a:t>
            </a:r>
          </a:p>
          <a:p>
            <a:r>
              <a:rPr lang="en-US" sz="2000" dirty="0" smtClean="0"/>
              <a:t>	</a:t>
            </a:r>
            <a:r>
              <a:rPr lang="en-US" sz="2000" dirty="0" smtClean="0">
                <a:solidFill>
                  <a:schemeClr val="tx1">
                    <a:lumMod val="50000"/>
                    <a:lumOff val="50000"/>
                  </a:schemeClr>
                </a:solidFill>
              </a:rPr>
              <a:t>(1- memorization  2- application  3- analysis &amp; synthesis)</a:t>
            </a:r>
          </a:p>
          <a:p>
            <a:endParaRPr lang="en-US" sz="2000" dirty="0" smtClean="0"/>
          </a:p>
          <a:p>
            <a:r>
              <a:rPr lang="en-US" sz="2000" dirty="0" smtClean="0"/>
              <a:t>• students earn one level at a time</a:t>
            </a:r>
          </a:p>
          <a:p>
            <a:r>
              <a:rPr lang="en-US" sz="2000" dirty="0" smtClean="0"/>
              <a:t>	</a:t>
            </a:r>
            <a:r>
              <a:rPr lang="en-US" sz="2000" dirty="0" smtClean="0">
                <a:solidFill>
                  <a:schemeClr val="bg1">
                    <a:lumMod val="50000"/>
                  </a:schemeClr>
                </a:solidFill>
              </a:rPr>
              <a:t>can repeat as many times as </a:t>
            </a:r>
            <a:r>
              <a:rPr lang="en-US" sz="2000" dirty="0" smtClean="0">
                <a:solidFill>
                  <a:schemeClr val="bg1">
                    <a:lumMod val="50000"/>
                  </a:schemeClr>
                </a:solidFill>
              </a:rPr>
              <a:t>needed = flexible grade</a:t>
            </a:r>
            <a:endParaRPr lang="en-US" sz="2000" dirty="0" smtClean="0">
              <a:solidFill>
                <a:schemeClr val="bg1">
                  <a:lumMod val="50000"/>
                </a:schemeClr>
              </a:solidFill>
            </a:endParaRPr>
          </a:p>
          <a:p>
            <a:r>
              <a:rPr lang="en-US" sz="2000" dirty="0" smtClean="0"/>
              <a:t>	students are encouraged to tackle their weak spots</a:t>
            </a:r>
          </a:p>
          <a:p>
            <a:r>
              <a:rPr lang="en-US" sz="2000" dirty="0"/>
              <a:t>	</a:t>
            </a:r>
            <a:r>
              <a:rPr lang="en-US" sz="2000" dirty="0" smtClean="0">
                <a:solidFill>
                  <a:schemeClr val="bg1">
                    <a:lumMod val="50000"/>
                  </a:schemeClr>
                </a:solidFill>
              </a:rPr>
              <a:t>students can be proactive </a:t>
            </a:r>
          </a:p>
          <a:p>
            <a:endParaRPr lang="en-US" sz="2000" dirty="0" smtClean="0"/>
          </a:p>
          <a:p>
            <a:r>
              <a:rPr lang="en-US" sz="2000" dirty="0" smtClean="0"/>
              <a:t>• earn </a:t>
            </a:r>
            <a:r>
              <a:rPr lang="en-US" sz="2000" dirty="0" smtClean="0"/>
              <a:t>standards </a:t>
            </a:r>
            <a:r>
              <a:rPr lang="en-US" sz="2000" dirty="0" smtClean="0"/>
              <a:t>in</a:t>
            </a:r>
          </a:p>
          <a:p>
            <a:r>
              <a:rPr lang="en-US" sz="2000" dirty="0" smtClean="0"/>
              <a:t>	</a:t>
            </a:r>
            <a:r>
              <a:rPr lang="en-US" sz="2000" dirty="0" smtClean="0">
                <a:solidFill>
                  <a:schemeClr val="tx1">
                    <a:lumMod val="50000"/>
                    <a:lumOff val="50000"/>
                  </a:schemeClr>
                </a:solidFill>
              </a:rPr>
              <a:t>lecture</a:t>
            </a:r>
            <a:endParaRPr lang="en-US" sz="2000" dirty="0" smtClean="0">
              <a:solidFill>
                <a:schemeClr val="tx1">
                  <a:lumMod val="50000"/>
                  <a:lumOff val="50000"/>
                </a:schemeClr>
              </a:solidFill>
            </a:endParaRPr>
          </a:p>
          <a:p>
            <a:r>
              <a:rPr lang="en-US" sz="2000" dirty="0" smtClean="0">
                <a:solidFill>
                  <a:schemeClr val="tx1">
                    <a:lumMod val="50000"/>
                    <a:lumOff val="50000"/>
                  </a:schemeClr>
                </a:solidFill>
              </a:rPr>
              <a:t>	</a:t>
            </a:r>
            <a:r>
              <a:rPr lang="en-US" sz="2000" dirty="0" smtClean="0">
                <a:solidFill>
                  <a:schemeClr val="tx1">
                    <a:lumMod val="50000"/>
                    <a:lumOff val="50000"/>
                  </a:schemeClr>
                </a:solidFill>
              </a:rPr>
              <a:t>        seminar</a:t>
            </a:r>
            <a:endParaRPr lang="en-US" sz="2000" dirty="0" smtClean="0">
              <a:solidFill>
                <a:schemeClr val="tx1">
                  <a:lumMod val="50000"/>
                  <a:lumOff val="50000"/>
                </a:schemeClr>
              </a:solidFill>
            </a:endParaRPr>
          </a:p>
          <a:p>
            <a:r>
              <a:rPr lang="en-US" sz="2000" dirty="0" smtClean="0">
                <a:solidFill>
                  <a:schemeClr val="tx1">
                    <a:lumMod val="50000"/>
                    <a:lumOff val="50000"/>
                  </a:schemeClr>
                </a:solidFill>
              </a:rPr>
              <a:t>		prelab</a:t>
            </a:r>
          </a:p>
          <a:p>
            <a:r>
              <a:rPr lang="en-US" sz="2000" dirty="0" smtClean="0">
                <a:solidFill>
                  <a:schemeClr val="tx1">
                    <a:lumMod val="50000"/>
                    <a:lumOff val="50000"/>
                  </a:schemeClr>
                </a:solidFill>
              </a:rPr>
              <a:t>	</a:t>
            </a:r>
            <a:r>
              <a:rPr lang="en-US" sz="2000" dirty="0" smtClean="0">
                <a:solidFill>
                  <a:schemeClr val="tx1">
                    <a:lumMod val="50000"/>
                    <a:lumOff val="50000"/>
                  </a:schemeClr>
                </a:solidFill>
              </a:rPr>
              <a:t>                 </a:t>
            </a:r>
            <a:r>
              <a:rPr lang="en-US" sz="2000" dirty="0">
                <a:solidFill>
                  <a:schemeClr val="tx1">
                    <a:lumMod val="50000"/>
                    <a:lumOff val="50000"/>
                  </a:schemeClr>
                </a:solidFill>
              </a:rPr>
              <a:t> </a:t>
            </a:r>
            <a:r>
              <a:rPr lang="en-US" sz="2000" dirty="0" smtClean="0">
                <a:solidFill>
                  <a:schemeClr val="tx1">
                    <a:lumMod val="50000"/>
                    <a:lumOff val="50000"/>
                  </a:schemeClr>
                </a:solidFill>
              </a:rPr>
              <a:t>     </a:t>
            </a:r>
            <a:r>
              <a:rPr lang="en-US" sz="2000" dirty="0" smtClean="0">
                <a:solidFill>
                  <a:schemeClr val="tx1">
                    <a:lumMod val="50000"/>
                    <a:lumOff val="50000"/>
                  </a:schemeClr>
                </a:solidFill>
              </a:rPr>
              <a:t>lab </a:t>
            </a:r>
            <a:r>
              <a:rPr lang="en-US" sz="2000" dirty="0" smtClean="0">
                <a:solidFill>
                  <a:schemeClr val="tx1">
                    <a:lumMod val="50000"/>
                    <a:lumOff val="50000"/>
                  </a:schemeClr>
                </a:solidFill>
              </a:rPr>
              <a:t>work</a:t>
            </a:r>
          </a:p>
          <a:p>
            <a:r>
              <a:rPr lang="en-US" sz="2000" dirty="0" smtClean="0">
                <a:solidFill>
                  <a:schemeClr val="tx1">
                    <a:lumMod val="50000"/>
                    <a:lumOff val="50000"/>
                  </a:schemeClr>
                </a:solidFill>
              </a:rPr>
              <a:t>			</a:t>
            </a:r>
            <a:r>
              <a:rPr lang="en-US" sz="2000" dirty="0" smtClean="0">
                <a:solidFill>
                  <a:schemeClr val="tx1">
                    <a:lumMod val="50000"/>
                    <a:lumOff val="50000"/>
                  </a:schemeClr>
                </a:solidFill>
              </a:rPr>
              <a:t>reports</a:t>
            </a:r>
          </a:p>
          <a:p>
            <a:r>
              <a:rPr lang="en-US" sz="2000" dirty="0">
                <a:solidFill>
                  <a:schemeClr val="tx1">
                    <a:lumMod val="50000"/>
                    <a:lumOff val="50000"/>
                  </a:schemeClr>
                </a:solidFill>
              </a:rPr>
              <a:t>	</a:t>
            </a:r>
            <a:r>
              <a:rPr lang="en-US" sz="2000" dirty="0" smtClean="0">
                <a:solidFill>
                  <a:schemeClr val="tx1">
                    <a:lumMod val="50000"/>
                    <a:lumOff val="50000"/>
                  </a:schemeClr>
                </a:solidFill>
              </a:rPr>
              <a:t>		       </a:t>
            </a:r>
            <a:r>
              <a:rPr lang="en-US" sz="2000" dirty="0" err="1" smtClean="0">
                <a:solidFill>
                  <a:schemeClr val="tx1">
                    <a:lumMod val="50000"/>
                    <a:lumOff val="50000"/>
                  </a:schemeClr>
                </a:solidFill>
              </a:rPr>
              <a:t>inlabs</a:t>
            </a:r>
            <a:endParaRPr lang="en-US" sz="2000" dirty="0" smtClean="0">
              <a:solidFill>
                <a:schemeClr val="tx1">
                  <a:lumMod val="50000"/>
                  <a:lumOff val="50000"/>
                </a:schemeClr>
              </a:solidFill>
            </a:endParaRPr>
          </a:p>
          <a:p>
            <a:r>
              <a:rPr lang="en-US" sz="2000" dirty="0">
                <a:solidFill>
                  <a:schemeClr val="tx1">
                    <a:lumMod val="50000"/>
                    <a:lumOff val="50000"/>
                  </a:schemeClr>
                </a:solidFill>
              </a:rPr>
              <a:t>	</a:t>
            </a:r>
            <a:r>
              <a:rPr lang="en-US" sz="2000" dirty="0" smtClean="0">
                <a:solidFill>
                  <a:schemeClr val="tx1">
                    <a:lumMod val="50000"/>
                    <a:lumOff val="50000"/>
                  </a:schemeClr>
                </a:solidFill>
              </a:rPr>
              <a:t>		            oral exams</a:t>
            </a:r>
            <a:endParaRPr lang="en-US" sz="2000" dirty="0" smtClean="0">
              <a:solidFill>
                <a:schemeClr val="tx1">
                  <a:lumMod val="50000"/>
                  <a:lumOff val="50000"/>
                </a:schemeClr>
              </a:solidFill>
            </a:endParaRPr>
          </a:p>
          <a:p>
            <a:endParaRPr lang="en-US" sz="2000" dirty="0"/>
          </a:p>
          <a:p>
            <a:endParaRPr lang="en-US" sz="2000" dirty="0"/>
          </a:p>
        </p:txBody>
      </p:sp>
      <p:sp>
        <p:nvSpPr>
          <p:cNvPr id="4" name="Rounded Rectangle 3"/>
          <p:cNvSpPr/>
          <p:nvPr/>
        </p:nvSpPr>
        <p:spPr>
          <a:xfrm>
            <a:off x="1231641" y="862232"/>
            <a:ext cx="6858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lumMod val="60000"/>
                    <a:lumOff val="40000"/>
                  </a:schemeClr>
                </a:solidFill>
              </a:rPr>
              <a:t>Turn all activities into gradable events</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40164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1479" y="164841"/>
            <a:ext cx="3706079" cy="461665"/>
          </a:xfrm>
          <a:prstGeom prst="rect">
            <a:avLst/>
          </a:prstGeom>
          <a:noFill/>
        </p:spPr>
        <p:txBody>
          <a:bodyPr wrap="none" rtlCol="0">
            <a:spAutoFit/>
          </a:bodyPr>
          <a:lstStyle/>
          <a:p>
            <a:r>
              <a:rPr lang="en-US" sz="2400" dirty="0" smtClean="0">
                <a:solidFill>
                  <a:srgbClr val="0070C0"/>
                </a:solidFill>
              </a:rPr>
              <a:t>Modified Bloom’s Taxonomy</a:t>
            </a:r>
            <a:endParaRPr lang="en-US" sz="2400" dirty="0">
              <a:solidFill>
                <a:srgbClr val="0070C0"/>
              </a:solidFill>
            </a:endParaRPr>
          </a:p>
        </p:txBody>
      </p:sp>
      <p:pic>
        <p:nvPicPr>
          <p:cNvPr id="4098" name="Picture 2" descr="Image result for figure bloom's taxon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16" y="685800"/>
            <a:ext cx="5486400" cy="3721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1600" y="4322803"/>
            <a:ext cx="3836499" cy="2031325"/>
          </a:xfrm>
          <a:prstGeom prst="rect">
            <a:avLst/>
          </a:prstGeom>
          <a:gradFill>
            <a:gsLst>
              <a:gs pos="0">
                <a:schemeClr val="accent1">
                  <a:tint val="66000"/>
                  <a:satMod val="160000"/>
                  <a:alpha val="3000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smtClean="0"/>
              <a:t>Streamlined to:</a:t>
            </a:r>
          </a:p>
          <a:p>
            <a:endParaRPr lang="en-US" dirty="0"/>
          </a:p>
          <a:p>
            <a:r>
              <a:rPr lang="en-US" dirty="0" smtClean="0">
                <a:solidFill>
                  <a:srgbClr val="C00000"/>
                </a:solidFill>
              </a:rPr>
              <a:t>Basic</a:t>
            </a:r>
            <a:r>
              <a:rPr lang="en-US" dirty="0" smtClean="0"/>
              <a:t> = memorization</a:t>
            </a:r>
          </a:p>
          <a:p>
            <a:endParaRPr lang="en-US" dirty="0"/>
          </a:p>
          <a:p>
            <a:r>
              <a:rPr lang="en-US" dirty="0" smtClean="0">
                <a:solidFill>
                  <a:srgbClr val="FF0000"/>
                </a:solidFill>
              </a:rPr>
              <a:t>Advanced</a:t>
            </a:r>
            <a:r>
              <a:rPr lang="en-US" dirty="0" smtClean="0"/>
              <a:t> = understanding, application</a:t>
            </a:r>
          </a:p>
          <a:p>
            <a:endParaRPr lang="en-US" dirty="0"/>
          </a:p>
          <a:p>
            <a:r>
              <a:rPr lang="en-US" dirty="0" smtClean="0">
                <a:solidFill>
                  <a:srgbClr val="FFFC30"/>
                </a:solidFill>
              </a:rPr>
              <a:t>Proficient</a:t>
            </a:r>
            <a:r>
              <a:rPr lang="en-US" dirty="0" smtClean="0"/>
              <a:t> = Analysis, synthesis</a:t>
            </a:r>
            <a:endParaRPr lang="en-US" dirty="0"/>
          </a:p>
        </p:txBody>
      </p:sp>
      <p:sp>
        <p:nvSpPr>
          <p:cNvPr id="4" name="Rectangle 3"/>
          <p:cNvSpPr/>
          <p:nvPr/>
        </p:nvSpPr>
        <p:spPr>
          <a:xfrm>
            <a:off x="457200" y="4876800"/>
            <a:ext cx="4572000" cy="1477328"/>
          </a:xfrm>
          <a:prstGeom prst="rect">
            <a:avLst/>
          </a:prstGeom>
        </p:spPr>
        <p:txBody>
          <a:bodyPr>
            <a:spAutoFit/>
          </a:bodyPr>
          <a:lstStyle/>
          <a:p>
            <a:r>
              <a:rPr lang="de-DE" i="1" dirty="0"/>
              <a:t>Bloom, B. S.; Engelhart, M. D.; Furst, E. J.; Hill, W. H.; Krathwohl, D. R. (1956). </a:t>
            </a:r>
            <a:r>
              <a:rPr lang="en-GB" i="1" dirty="0"/>
              <a:t>Taxonomy of educational objectives: The classification of educational goals. Handbook I: Cognitive domain. New York: David McKay Company.</a:t>
            </a:r>
            <a:endParaRPr lang="en-US" dirty="0"/>
          </a:p>
        </p:txBody>
      </p:sp>
    </p:spTree>
    <p:extLst>
      <p:ext uri="{BB962C8B-B14F-4D97-AF65-F5344CB8AC3E}">
        <p14:creationId xmlns:p14="http://schemas.microsoft.com/office/powerpoint/2010/main" val="266250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212" y="2054661"/>
            <a:ext cx="4572000" cy="1754326"/>
          </a:xfrm>
          <a:prstGeom prst="rect">
            <a:avLst/>
          </a:prstGeom>
          <a:gradFill>
            <a:gsLst>
              <a:gs pos="0">
                <a:srgbClr val="FFEFD1"/>
              </a:gs>
              <a:gs pos="64999">
                <a:srgbClr val="F0EBD5"/>
              </a:gs>
              <a:gs pos="100000">
                <a:srgbClr val="D1C39F"/>
              </a:gs>
            </a:gsLst>
            <a:lin ang="5400000" scaled="0"/>
          </a:gradFill>
        </p:spPr>
        <p:txBody>
          <a:bodyPr>
            <a:spAutoFit/>
          </a:bodyPr>
          <a:lstStyle/>
          <a:p>
            <a:r>
              <a:rPr lang="en-GB" dirty="0" err="1">
                <a:solidFill>
                  <a:srgbClr val="C00000"/>
                </a:solidFill>
              </a:rPr>
              <a:t>Prelabs</a:t>
            </a:r>
            <a:r>
              <a:rPr lang="en-GB" dirty="0"/>
              <a:t> are professional </a:t>
            </a:r>
            <a:r>
              <a:rPr lang="en-GB" dirty="0">
                <a:solidFill>
                  <a:srgbClr val="00B0F0"/>
                </a:solidFill>
              </a:rPr>
              <a:t>conversations between instructor and student</a:t>
            </a:r>
            <a:r>
              <a:rPr lang="en-GB" dirty="0"/>
              <a:t> about topics that relate to a particular experiment. The student can start freely and should choose a topic that she is strong at and/or a topic that will satisfy a needed standard.</a:t>
            </a:r>
            <a:endParaRPr lang="en-US" dirty="0"/>
          </a:p>
        </p:txBody>
      </p:sp>
      <p:sp>
        <p:nvSpPr>
          <p:cNvPr id="3" name="Rectangle 2"/>
          <p:cNvSpPr/>
          <p:nvPr/>
        </p:nvSpPr>
        <p:spPr>
          <a:xfrm>
            <a:off x="4553339" y="762000"/>
            <a:ext cx="4572000" cy="2585323"/>
          </a:xfrm>
          <a:prstGeom prst="rect">
            <a:avLst/>
          </a:prstGeom>
          <a:gradFill>
            <a:gsLst>
              <a:gs pos="21000">
                <a:srgbClr val="D6B19C"/>
              </a:gs>
              <a:gs pos="72000">
                <a:srgbClr val="D49E6C"/>
              </a:gs>
              <a:gs pos="84000">
                <a:srgbClr val="A65528"/>
              </a:gs>
              <a:gs pos="100000">
                <a:srgbClr val="663012"/>
              </a:gs>
            </a:gsLst>
            <a:lin ang="5400000" scaled="0"/>
          </a:gradFill>
        </p:spPr>
        <p:txBody>
          <a:bodyPr>
            <a:spAutoFit/>
          </a:bodyPr>
          <a:lstStyle/>
          <a:p>
            <a:r>
              <a:rPr lang="en-GB" dirty="0"/>
              <a:t>The </a:t>
            </a:r>
            <a:r>
              <a:rPr lang="en-GB" dirty="0">
                <a:solidFill>
                  <a:srgbClr val="C00000"/>
                </a:solidFill>
              </a:rPr>
              <a:t>exams</a:t>
            </a:r>
            <a:r>
              <a:rPr lang="en-GB" dirty="0"/>
              <a:t> are essentially professional </a:t>
            </a:r>
            <a:r>
              <a:rPr lang="en-GB" dirty="0">
                <a:solidFill>
                  <a:srgbClr val="00B0F0"/>
                </a:solidFill>
              </a:rPr>
              <a:t>discussions among colleagues</a:t>
            </a:r>
            <a:r>
              <a:rPr lang="en-GB" dirty="0"/>
              <a:t>. Unlike with </a:t>
            </a:r>
            <a:r>
              <a:rPr lang="en-GB" dirty="0" err="1"/>
              <a:t>prelabs</a:t>
            </a:r>
            <a:r>
              <a:rPr lang="en-GB" dirty="0"/>
              <a:t> this expects a different level of competence in your answers. Emphasis is also put toward professional conduct, which includes behaviour, preparedness, and a number of COM3 categories. One can compare the experience somewhat to presenting a poster at a scientific conference</a:t>
            </a:r>
            <a:endParaRPr lang="en-US" dirty="0"/>
          </a:p>
        </p:txBody>
      </p:sp>
      <p:sp>
        <p:nvSpPr>
          <p:cNvPr id="4" name="Rectangle 3"/>
          <p:cNvSpPr/>
          <p:nvPr/>
        </p:nvSpPr>
        <p:spPr>
          <a:xfrm>
            <a:off x="59094" y="4648200"/>
            <a:ext cx="4572000" cy="2031325"/>
          </a:xfrm>
          <a:prstGeom prst="rect">
            <a:avLst/>
          </a:prstGeom>
          <a:gradFill>
            <a:gsLst>
              <a:gs pos="0">
                <a:srgbClr val="FFEFD1"/>
              </a:gs>
              <a:gs pos="64999">
                <a:srgbClr val="F0EBD5"/>
              </a:gs>
              <a:gs pos="100000">
                <a:srgbClr val="D1C39F"/>
              </a:gs>
            </a:gsLst>
            <a:lin ang="5400000" scaled="0"/>
          </a:gradFill>
        </p:spPr>
        <p:txBody>
          <a:bodyPr>
            <a:spAutoFit/>
          </a:bodyPr>
          <a:lstStyle/>
          <a:p>
            <a:r>
              <a:rPr lang="en-GB" dirty="0" err="1">
                <a:solidFill>
                  <a:srgbClr val="C00000"/>
                </a:solidFill>
              </a:rPr>
              <a:t>Inlabs</a:t>
            </a:r>
            <a:r>
              <a:rPr lang="en-GB" dirty="0"/>
              <a:t> are </a:t>
            </a:r>
            <a:r>
              <a:rPr lang="en-GB" dirty="0">
                <a:solidFill>
                  <a:srgbClr val="00B0F0"/>
                </a:solidFill>
              </a:rPr>
              <a:t>discussions in a hands-on situation</a:t>
            </a:r>
            <a:r>
              <a:rPr lang="en-GB" dirty="0"/>
              <a:t>: How did you decide how many data points you need, how many repetitions, which errors dominate, how did you make sure you do not skew your data distributions? This mimics the interactions between a graduate adviser and her graduate student.</a:t>
            </a:r>
            <a:endParaRPr lang="en-US" dirty="0"/>
          </a:p>
        </p:txBody>
      </p:sp>
      <p:sp>
        <p:nvSpPr>
          <p:cNvPr id="5" name="TextBox 4"/>
          <p:cNvSpPr txBox="1"/>
          <p:nvPr/>
        </p:nvSpPr>
        <p:spPr>
          <a:xfrm>
            <a:off x="1752600" y="150167"/>
            <a:ext cx="4522264" cy="461665"/>
          </a:xfrm>
          <a:prstGeom prst="rect">
            <a:avLst/>
          </a:prstGeom>
          <a:noFill/>
        </p:spPr>
        <p:txBody>
          <a:bodyPr wrap="none" rtlCol="0">
            <a:spAutoFit/>
          </a:bodyPr>
          <a:lstStyle/>
          <a:p>
            <a:r>
              <a:rPr lang="en-US" sz="2400" b="1" dirty="0" smtClean="0"/>
              <a:t>Focus on professional discussions:</a:t>
            </a:r>
            <a:endParaRPr lang="en-US" sz="2400" b="1" dirty="0"/>
          </a:p>
        </p:txBody>
      </p:sp>
    </p:spTree>
    <p:extLst>
      <p:ext uri="{BB962C8B-B14F-4D97-AF65-F5344CB8AC3E}">
        <p14:creationId xmlns:p14="http://schemas.microsoft.com/office/powerpoint/2010/main" val="2458137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42257"/>
            <a:ext cx="5378267" cy="4801314"/>
          </a:xfrm>
          <a:prstGeom prst="rect">
            <a:avLst/>
          </a:prstGeom>
          <a:noFill/>
        </p:spPr>
        <p:txBody>
          <a:bodyPr wrap="none" rtlCol="0">
            <a:spAutoFit/>
          </a:bodyPr>
          <a:lstStyle/>
          <a:p>
            <a:endParaRPr lang="en-US" dirty="0"/>
          </a:p>
          <a:p>
            <a:endParaRPr lang="en-US" dirty="0" smtClean="0"/>
          </a:p>
          <a:p>
            <a:endParaRPr lang="en-US" dirty="0"/>
          </a:p>
          <a:p>
            <a:r>
              <a:rPr lang="en-US" dirty="0" smtClean="0"/>
              <a:t>● Problem: traditional math courses</a:t>
            </a:r>
          </a:p>
          <a:p>
            <a:r>
              <a:rPr lang="en-US" dirty="0"/>
              <a:t>They teach something different than what we hope </a:t>
            </a:r>
            <a:r>
              <a:rPr lang="en-US" dirty="0" smtClean="0"/>
              <a:t>for:</a:t>
            </a:r>
            <a:endParaRPr lang="en-US" dirty="0"/>
          </a:p>
          <a:p>
            <a:r>
              <a:rPr lang="en-US" dirty="0" smtClean="0"/>
              <a:t>        Are often too abstract/ not applied enough</a:t>
            </a:r>
          </a:p>
          <a:p>
            <a:r>
              <a:rPr lang="en-US" dirty="0" smtClean="0"/>
              <a:t>        Are offered too late (</a:t>
            </a:r>
            <a:r>
              <a:rPr lang="en-US" dirty="0" err="1" smtClean="0"/>
              <a:t>prereq</a:t>
            </a:r>
            <a:r>
              <a:rPr lang="en-US" dirty="0" smtClean="0"/>
              <a:t> delay)</a:t>
            </a:r>
          </a:p>
          <a:p>
            <a:endParaRPr lang="en-US" dirty="0" smtClean="0"/>
          </a:p>
          <a:p>
            <a:endParaRPr lang="en-US" dirty="0" smtClean="0"/>
          </a:p>
          <a:p>
            <a:endParaRPr lang="en-US" dirty="0"/>
          </a:p>
          <a:p>
            <a:endParaRPr lang="en-US" dirty="0" smtClean="0"/>
          </a:p>
          <a:p>
            <a:endParaRPr lang="en-US" dirty="0" smtClean="0"/>
          </a:p>
          <a:p>
            <a:r>
              <a:rPr lang="en-US" dirty="0" smtClean="0"/>
              <a:t>● Problem: programming classes</a:t>
            </a:r>
          </a:p>
          <a:p>
            <a:r>
              <a:rPr lang="en-US" dirty="0"/>
              <a:t>They teach something different than what we hope for</a:t>
            </a:r>
          </a:p>
          <a:p>
            <a:r>
              <a:rPr lang="en-US" dirty="0" smtClean="0"/>
              <a:t>Week 4: ‘how to use the print command’- problem</a:t>
            </a:r>
          </a:p>
          <a:p>
            <a:r>
              <a:rPr lang="en-US" dirty="0" smtClean="0"/>
              <a:t>Who knows what language clone they’ll use</a:t>
            </a:r>
          </a:p>
          <a:p>
            <a:endParaRPr lang="en-US" dirty="0"/>
          </a:p>
        </p:txBody>
      </p:sp>
      <p:sp>
        <p:nvSpPr>
          <p:cNvPr id="3" name="Rounded Rectangle 2"/>
          <p:cNvSpPr/>
          <p:nvPr/>
        </p:nvSpPr>
        <p:spPr>
          <a:xfrm>
            <a:off x="1524000" y="2743200"/>
            <a:ext cx="6629400" cy="990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Solution: Preview math needed for Theoretical Physics</a:t>
            </a:r>
          </a:p>
          <a:p>
            <a:r>
              <a:rPr lang="en-US" dirty="0"/>
              <a:t>    Only topics of immediate practical impact</a:t>
            </a:r>
          </a:p>
          <a:p>
            <a:r>
              <a:rPr lang="en-US" dirty="0"/>
              <a:t>    Delivered before needed, not after</a:t>
            </a:r>
          </a:p>
        </p:txBody>
      </p:sp>
      <p:sp>
        <p:nvSpPr>
          <p:cNvPr id="4" name="Rounded Rectangle 3"/>
          <p:cNvSpPr/>
          <p:nvPr/>
        </p:nvSpPr>
        <p:spPr>
          <a:xfrm>
            <a:off x="1524000" y="5234473"/>
            <a:ext cx="6553200" cy="1143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Solution: Introduce exactly the programming skill we need</a:t>
            </a:r>
          </a:p>
          <a:p>
            <a:r>
              <a:rPr lang="en-US" dirty="0"/>
              <a:t>Start with canned algorithm and modify for a practical need</a:t>
            </a:r>
          </a:p>
          <a:p>
            <a:r>
              <a:rPr lang="en-US" dirty="0"/>
              <a:t>Using the coding language we prefer</a:t>
            </a:r>
          </a:p>
          <a:p>
            <a:r>
              <a:rPr lang="en-US" dirty="0"/>
              <a:t>Integrate it in </a:t>
            </a:r>
            <a:r>
              <a:rPr lang="en-US" dirty="0" err="1"/>
              <a:t>hw</a:t>
            </a:r>
            <a:r>
              <a:rPr lang="en-US" dirty="0"/>
              <a:t> of our other classes</a:t>
            </a:r>
          </a:p>
        </p:txBody>
      </p:sp>
      <p:sp>
        <p:nvSpPr>
          <p:cNvPr id="5" name="Rounded Rectangle 4"/>
          <p:cNvSpPr/>
          <p:nvPr/>
        </p:nvSpPr>
        <p:spPr>
          <a:xfrm>
            <a:off x="1524000" y="320351"/>
            <a:ext cx="5410200"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70C0"/>
                </a:solidFill>
              </a:rPr>
              <a:t>Entry level junior year capstone class</a:t>
            </a:r>
          </a:p>
          <a:p>
            <a:r>
              <a:rPr lang="en-US" sz="2400" dirty="0" smtClean="0">
                <a:solidFill>
                  <a:srgbClr val="0070C0"/>
                </a:solidFill>
              </a:rPr>
              <a:t>	‘</a:t>
            </a:r>
            <a:r>
              <a:rPr lang="en-US" sz="2400" dirty="0">
                <a:solidFill>
                  <a:srgbClr val="0070C0"/>
                </a:solidFill>
              </a:rPr>
              <a:t>Physics Methods’</a:t>
            </a:r>
          </a:p>
        </p:txBody>
      </p:sp>
    </p:spTree>
    <p:extLst>
      <p:ext uri="{BB962C8B-B14F-4D97-AF65-F5344CB8AC3E}">
        <p14:creationId xmlns:p14="http://schemas.microsoft.com/office/powerpoint/2010/main" val="118314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down)">
                                      <p:cBhvr>
                                        <p:cTn id="49" dur="580">
                                          <p:stCondLst>
                                            <p:cond delay="0"/>
                                          </p:stCondLst>
                                        </p:cTn>
                                        <p:tgtEl>
                                          <p:spTgt spid="3">
                                            <p:txEl>
                                              <p:pRg st="2" end="2"/>
                                            </p:txEl>
                                          </p:spTgt>
                                        </p:tgtEl>
                                      </p:cBhvr>
                                    </p:animEffect>
                                    <p:anim calcmode="lin" valueType="num">
                                      <p:cBhvr>
                                        <p:cTn id="5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txEl>
                                              <p:pRg st="2" end="2"/>
                                            </p:txEl>
                                          </p:spTgt>
                                        </p:tgtEl>
                                      </p:cBhvr>
                                      <p:to x="100000" y="60000"/>
                                    </p:animScale>
                                    <p:animScale>
                                      <p:cBhvr>
                                        <p:cTn id="56" dur="166" decel="50000">
                                          <p:stCondLst>
                                            <p:cond delay="676"/>
                                          </p:stCondLst>
                                        </p:cTn>
                                        <p:tgtEl>
                                          <p:spTgt spid="3">
                                            <p:txEl>
                                              <p:pRg st="2" end="2"/>
                                            </p:txEl>
                                          </p:spTgt>
                                        </p:tgtEl>
                                      </p:cBhvr>
                                      <p:to x="100000" y="100000"/>
                                    </p:animScale>
                                    <p:animScale>
                                      <p:cBhvr>
                                        <p:cTn id="57" dur="26">
                                          <p:stCondLst>
                                            <p:cond delay="1312"/>
                                          </p:stCondLst>
                                        </p:cTn>
                                        <p:tgtEl>
                                          <p:spTgt spid="3">
                                            <p:txEl>
                                              <p:pRg st="2" end="2"/>
                                            </p:txEl>
                                          </p:spTgt>
                                        </p:tgtEl>
                                      </p:cBhvr>
                                      <p:to x="100000" y="80000"/>
                                    </p:animScale>
                                    <p:animScale>
                                      <p:cBhvr>
                                        <p:cTn id="58" dur="166" decel="50000">
                                          <p:stCondLst>
                                            <p:cond delay="1338"/>
                                          </p:stCondLst>
                                        </p:cTn>
                                        <p:tgtEl>
                                          <p:spTgt spid="3">
                                            <p:txEl>
                                              <p:pRg st="2" end="2"/>
                                            </p:txEl>
                                          </p:spTgt>
                                        </p:tgtEl>
                                      </p:cBhvr>
                                      <p:to x="100000" y="100000"/>
                                    </p:animScale>
                                    <p:animScale>
                                      <p:cBhvr>
                                        <p:cTn id="59" dur="26">
                                          <p:stCondLst>
                                            <p:cond delay="1642"/>
                                          </p:stCondLst>
                                        </p:cTn>
                                        <p:tgtEl>
                                          <p:spTgt spid="3">
                                            <p:txEl>
                                              <p:pRg st="2" end="2"/>
                                            </p:txEl>
                                          </p:spTgt>
                                        </p:tgtEl>
                                      </p:cBhvr>
                                      <p:to x="100000" y="90000"/>
                                    </p:animScale>
                                    <p:animScale>
                                      <p:cBhvr>
                                        <p:cTn id="60" dur="166" decel="50000">
                                          <p:stCondLst>
                                            <p:cond delay="1668"/>
                                          </p:stCondLst>
                                        </p:cTn>
                                        <p:tgtEl>
                                          <p:spTgt spid="3">
                                            <p:txEl>
                                              <p:pRg st="2" end="2"/>
                                            </p:txEl>
                                          </p:spTgt>
                                        </p:tgtEl>
                                      </p:cBhvr>
                                      <p:to x="100000" y="100000"/>
                                    </p:animScale>
                                    <p:animScale>
                                      <p:cBhvr>
                                        <p:cTn id="61" dur="26">
                                          <p:stCondLst>
                                            <p:cond delay="1808"/>
                                          </p:stCondLst>
                                        </p:cTn>
                                        <p:tgtEl>
                                          <p:spTgt spid="3">
                                            <p:txEl>
                                              <p:pRg st="2" end="2"/>
                                            </p:txEl>
                                          </p:spTgt>
                                        </p:tgtEl>
                                      </p:cBhvr>
                                      <p:to x="100000" y="95000"/>
                                    </p:animScale>
                                    <p:animScale>
                                      <p:cBhvr>
                                        <p:cTn id="62" dur="166" decel="50000">
                                          <p:stCondLst>
                                            <p:cond delay="1834"/>
                                          </p:stCondLst>
                                        </p:cTn>
                                        <p:tgtEl>
                                          <p:spTgt spid="3">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
                                            <p:txEl>
                                              <p:pRg st="14" end="1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Effect transition="in" filter="wipe(down)">
                                      <p:cBhvr>
                                        <p:cTn id="77" dur="580">
                                          <p:stCondLst>
                                            <p:cond delay="0"/>
                                          </p:stCondLst>
                                        </p:cTn>
                                        <p:tgtEl>
                                          <p:spTgt spid="4">
                                            <p:txEl>
                                              <p:pRg st="0" end="0"/>
                                            </p:txEl>
                                          </p:spTgt>
                                        </p:tgtEl>
                                      </p:cBhvr>
                                    </p:animEffect>
                                    <p:anim calcmode="lin" valueType="num">
                                      <p:cBhvr>
                                        <p:cTn id="7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4">
                                            <p:txEl>
                                              <p:pRg st="0" end="0"/>
                                            </p:txEl>
                                          </p:spTgt>
                                        </p:tgtEl>
                                      </p:cBhvr>
                                      <p:to x="100000" y="60000"/>
                                    </p:animScale>
                                    <p:animScale>
                                      <p:cBhvr>
                                        <p:cTn id="84" dur="166" decel="50000">
                                          <p:stCondLst>
                                            <p:cond delay="676"/>
                                          </p:stCondLst>
                                        </p:cTn>
                                        <p:tgtEl>
                                          <p:spTgt spid="4">
                                            <p:txEl>
                                              <p:pRg st="0" end="0"/>
                                            </p:txEl>
                                          </p:spTgt>
                                        </p:tgtEl>
                                      </p:cBhvr>
                                      <p:to x="100000" y="100000"/>
                                    </p:animScale>
                                    <p:animScale>
                                      <p:cBhvr>
                                        <p:cTn id="85" dur="26">
                                          <p:stCondLst>
                                            <p:cond delay="1312"/>
                                          </p:stCondLst>
                                        </p:cTn>
                                        <p:tgtEl>
                                          <p:spTgt spid="4">
                                            <p:txEl>
                                              <p:pRg st="0" end="0"/>
                                            </p:txEl>
                                          </p:spTgt>
                                        </p:tgtEl>
                                      </p:cBhvr>
                                      <p:to x="100000" y="80000"/>
                                    </p:animScale>
                                    <p:animScale>
                                      <p:cBhvr>
                                        <p:cTn id="86" dur="166" decel="50000">
                                          <p:stCondLst>
                                            <p:cond delay="1338"/>
                                          </p:stCondLst>
                                        </p:cTn>
                                        <p:tgtEl>
                                          <p:spTgt spid="4">
                                            <p:txEl>
                                              <p:pRg st="0" end="0"/>
                                            </p:txEl>
                                          </p:spTgt>
                                        </p:tgtEl>
                                      </p:cBhvr>
                                      <p:to x="100000" y="100000"/>
                                    </p:animScale>
                                    <p:animScale>
                                      <p:cBhvr>
                                        <p:cTn id="87" dur="26">
                                          <p:stCondLst>
                                            <p:cond delay="1642"/>
                                          </p:stCondLst>
                                        </p:cTn>
                                        <p:tgtEl>
                                          <p:spTgt spid="4">
                                            <p:txEl>
                                              <p:pRg st="0" end="0"/>
                                            </p:txEl>
                                          </p:spTgt>
                                        </p:tgtEl>
                                      </p:cBhvr>
                                      <p:to x="100000" y="90000"/>
                                    </p:animScale>
                                    <p:animScale>
                                      <p:cBhvr>
                                        <p:cTn id="88" dur="166" decel="50000">
                                          <p:stCondLst>
                                            <p:cond delay="1668"/>
                                          </p:stCondLst>
                                        </p:cTn>
                                        <p:tgtEl>
                                          <p:spTgt spid="4">
                                            <p:txEl>
                                              <p:pRg st="0" end="0"/>
                                            </p:txEl>
                                          </p:spTgt>
                                        </p:tgtEl>
                                      </p:cBhvr>
                                      <p:to x="100000" y="100000"/>
                                    </p:animScale>
                                    <p:animScale>
                                      <p:cBhvr>
                                        <p:cTn id="89" dur="26">
                                          <p:stCondLst>
                                            <p:cond delay="1808"/>
                                          </p:stCondLst>
                                        </p:cTn>
                                        <p:tgtEl>
                                          <p:spTgt spid="4">
                                            <p:txEl>
                                              <p:pRg st="0" end="0"/>
                                            </p:txEl>
                                          </p:spTgt>
                                        </p:tgtEl>
                                      </p:cBhvr>
                                      <p:to x="100000" y="95000"/>
                                    </p:animScale>
                                    <p:animScale>
                                      <p:cBhvr>
                                        <p:cTn id="90" dur="166" decel="50000">
                                          <p:stCondLst>
                                            <p:cond delay="1834"/>
                                          </p:stCondLst>
                                        </p:cTn>
                                        <p:tgtEl>
                                          <p:spTgt spid="4">
                                            <p:txEl>
                                              <p:pRg st="0" end="0"/>
                                            </p:txEl>
                                          </p:spTgt>
                                        </p:tgtEl>
                                      </p:cBhvr>
                                      <p:to x="100000" y="100000"/>
                                    </p:animScale>
                                  </p:childTnLst>
                                </p:cTn>
                              </p:par>
                              <p:par>
                                <p:cTn id="91" presetID="26" presetClass="entr" presetSubtype="0" fill="hold" nodeType="withEffect">
                                  <p:stCondLst>
                                    <p:cond delay="0"/>
                                  </p:stCondLst>
                                  <p:childTnLst>
                                    <p:set>
                                      <p:cBhvr>
                                        <p:cTn id="92" dur="1" fill="hold">
                                          <p:stCondLst>
                                            <p:cond delay="0"/>
                                          </p:stCondLst>
                                        </p:cTn>
                                        <p:tgtEl>
                                          <p:spTgt spid="4">
                                            <p:txEl>
                                              <p:pRg st="1" end="1"/>
                                            </p:txEl>
                                          </p:spTgt>
                                        </p:tgtEl>
                                        <p:attrNameLst>
                                          <p:attrName>style.visibility</p:attrName>
                                        </p:attrNameLst>
                                      </p:cBhvr>
                                      <p:to>
                                        <p:strVal val="visible"/>
                                      </p:to>
                                    </p:set>
                                    <p:animEffect transition="in" filter="wipe(down)">
                                      <p:cBhvr>
                                        <p:cTn id="93" dur="580">
                                          <p:stCondLst>
                                            <p:cond delay="0"/>
                                          </p:stCondLst>
                                        </p:cTn>
                                        <p:tgtEl>
                                          <p:spTgt spid="4">
                                            <p:txEl>
                                              <p:pRg st="1" end="1"/>
                                            </p:txEl>
                                          </p:spTgt>
                                        </p:tgtEl>
                                      </p:cBhvr>
                                    </p:animEffect>
                                    <p:anim calcmode="lin" valueType="num">
                                      <p:cBhvr>
                                        <p:cTn id="9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4">
                                            <p:txEl>
                                              <p:pRg st="1" end="1"/>
                                            </p:txEl>
                                          </p:spTgt>
                                        </p:tgtEl>
                                      </p:cBhvr>
                                      <p:to x="100000" y="60000"/>
                                    </p:animScale>
                                    <p:animScale>
                                      <p:cBhvr>
                                        <p:cTn id="100" dur="166" decel="50000">
                                          <p:stCondLst>
                                            <p:cond delay="676"/>
                                          </p:stCondLst>
                                        </p:cTn>
                                        <p:tgtEl>
                                          <p:spTgt spid="4">
                                            <p:txEl>
                                              <p:pRg st="1" end="1"/>
                                            </p:txEl>
                                          </p:spTgt>
                                        </p:tgtEl>
                                      </p:cBhvr>
                                      <p:to x="100000" y="100000"/>
                                    </p:animScale>
                                    <p:animScale>
                                      <p:cBhvr>
                                        <p:cTn id="101" dur="26">
                                          <p:stCondLst>
                                            <p:cond delay="1312"/>
                                          </p:stCondLst>
                                        </p:cTn>
                                        <p:tgtEl>
                                          <p:spTgt spid="4">
                                            <p:txEl>
                                              <p:pRg st="1" end="1"/>
                                            </p:txEl>
                                          </p:spTgt>
                                        </p:tgtEl>
                                      </p:cBhvr>
                                      <p:to x="100000" y="80000"/>
                                    </p:animScale>
                                    <p:animScale>
                                      <p:cBhvr>
                                        <p:cTn id="102" dur="166" decel="50000">
                                          <p:stCondLst>
                                            <p:cond delay="1338"/>
                                          </p:stCondLst>
                                        </p:cTn>
                                        <p:tgtEl>
                                          <p:spTgt spid="4">
                                            <p:txEl>
                                              <p:pRg st="1" end="1"/>
                                            </p:txEl>
                                          </p:spTgt>
                                        </p:tgtEl>
                                      </p:cBhvr>
                                      <p:to x="100000" y="100000"/>
                                    </p:animScale>
                                    <p:animScale>
                                      <p:cBhvr>
                                        <p:cTn id="103" dur="26">
                                          <p:stCondLst>
                                            <p:cond delay="1642"/>
                                          </p:stCondLst>
                                        </p:cTn>
                                        <p:tgtEl>
                                          <p:spTgt spid="4">
                                            <p:txEl>
                                              <p:pRg st="1" end="1"/>
                                            </p:txEl>
                                          </p:spTgt>
                                        </p:tgtEl>
                                      </p:cBhvr>
                                      <p:to x="100000" y="90000"/>
                                    </p:animScale>
                                    <p:animScale>
                                      <p:cBhvr>
                                        <p:cTn id="104" dur="166" decel="50000">
                                          <p:stCondLst>
                                            <p:cond delay="1668"/>
                                          </p:stCondLst>
                                        </p:cTn>
                                        <p:tgtEl>
                                          <p:spTgt spid="4">
                                            <p:txEl>
                                              <p:pRg st="1" end="1"/>
                                            </p:txEl>
                                          </p:spTgt>
                                        </p:tgtEl>
                                      </p:cBhvr>
                                      <p:to x="100000" y="100000"/>
                                    </p:animScale>
                                    <p:animScale>
                                      <p:cBhvr>
                                        <p:cTn id="105" dur="26">
                                          <p:stCondLst>
                                            <p:cond delay="1808"/>
                                          </p:stCondLst>
                                        </p:cTn>
                                        <p:tgtEl>
                                          <p:spTgt spid="4">
                                            <p:txEl>
                                              <p:pRg st="1" end="1"/>
                                            </p:txEl>
                                          </p:spTgt>
                                        </p:tgtEl>
                                      </p:cBhvr>
                                      <p:to x="100000" y="95000"/>
                                    </p:animScale>
                                    <p:animScale>
                                      <p:cBhvr>
                                        <p:cTn id="106" dur="166" decel="50000">
                                          <p:stCondLst>
                                            <p:cond delay="1834"/>
                                          </p:stCondLst>
                                        </p:cTn>
                                        <p:tgtEl>
                                          <p:spTgt spid="4">
                                            <p:txEl>
                                              <p:pRg st="1" end="1"/>
                                            </p:txEl>
                                          </p:spTgt>
                                        </p:tgtEl>
                                      </p:cBhvr>
                                      <p:to x="100000" y="100000"/>
                                    </p:animScale>
                                  </p:childTnLst>
                                </p:cTn>
                              </p:par>
                              <p:par>
                                <p:cTn id="107" presetID="26" presetClass="entr" presetSubtype="0" fill="hold" nodeType="withEffect">
                                  <p:stCondLst>
                                    <p:cond delay="0"/>
                                  </p:stCondLst>
                                  <p:childTnLst>
                                    <p:set>
                                      <p:cBhvr>
                                        <p:cTn id="108" dur="1" fill="hold">
                                          <p:stCondLst>
                                            <p:cond delay="0"/>
                                          </p:stCondLst>
                                        </p:cTn>
                                        <p:tgtEl>
                                          <p:spTgt spid="4">
                                            <p:txEl>
                                              <p:pRg st="2" end="2"/>
                                            </p:txEl>
                                          </p:spTgt>
                                        </p:tgtEl>
                                        <p:attrNameLst>
                                          <p:attrName>style.visibility</p:attrName>
                                        </p:attrNameLst>
                                      </p:cBhvr>
                                      <p:to>
                                        <p:strVal val="visible"/>
                                      </p:to>
                                    </p:set>
                                    <p:animEffect transition="in" filter="wipe(down)">
                                      <p:cBhvr>
                                        <p:cTn id="109" dur="580">
                                          <p:stCondLst>
                                            <p:cond delay="0"/>
                                          </p:stCondLst>
                                        </p:cTn>
                                        <p:tgtEl>
                                          <p:spTgt spid="4">
                                            <p:txEl>
                                              <p:pRg st="2" end="2"/>
                                            </p:txEl>
                                          </p:spTgt>
                                        </p:tgtEl>
                                      </p:cBhvr>
                                    </p:animEffect>
                                    <p:anim calcmode="lin" valueType="num">
                                      <p:cBhvr>
                                        <p:cTn id="11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txEl>
                                              <p:pRg st="2" end="2"/>
                                            </p:txEl>
                                          </p:spTgt>
                                        </p:tgtEl>
                                      </p:cBhvr>
                                      <p:to x="100000" y="60000"/>
                                    </p:animScale>
                                    <p:animScale>
                                      <p:cBhvr>
                                        <p:cTn id="116" dur="166" decel="50000">
                                          <p:stCondLst>
                                            <p:cond delay="676"/>
                                          </p:stCondLst>
                                        </p:cTn>
                                        <p:tgtEl>
                                          <p:spTgt spid="4">
                                            <p:txEl>
                                              <p:pRg st="2" end="2"/>
                                            </p:txEl>
                                          </p:spTgt>
                                        </p:tgtEl>
                                      </p:cBhvr>
                                      <p:to x="100000" y="100000"/>
                                    </p:animScale>
                                    <p:animScale>
                                      <p:cBhvr>
                                        <p:cTn id="117" dur="26">
                                          <p:stCondLst>
                                            <p:cond delay="1312"/>
                                          </p:stCondLst>
                                        </p:cTn>
                                        <p:tgtEl>
                                          <p:spTgt spid="4">
                                            <p:txEl>
                                              <p:pRg st="2" end="2"/>
                                            </p:txEl>
                                          </p:spTgt>
                                        </p:tgtEl>
                                      </p:cBhvr>
                                      <p:to x="100000" y="80000"/>
                                    </p:animScale>
                                    <p:animScale>
                                      <p:cBhvr>
                                        <p:cTn id="118" dur="166" decel="50000">
                                          <p:stCondLst>
                                            <p:cond delay="1338"/>
                                          </p:stCondLst>
                                        </p:cTn>
                                        <p:tgtEl>
                                          <p:spTgt spid="4">
                                            <p:txEl>
                                              <p:pRg st="2" end="2"/>
                                            </p:txEl>
                                          </p:spTgt>
                                        </p:tgtEl>
                                      </p:cBhvr>
                                      <p:to x="100000" y="100000"/>
                                    </p:animScale>
                                    <p:animScale>
                                      <p:cBhvr>
                                        <p:cTn id="119" dur="26">
                                          <p:stCondLst>
                                            <p:cond delay="1642"/>
                                          </p:stCondLst>
                                        </p:cTn>
                                        <p:tgtEl>
                                          <p:spTgt spid="4">
                                            <p:txEl>
                                              <p:pRg st="2" end="2"/>
                                            </p:txEl>
                                          </p:spTgt>
                                        </p:tgtEl>
                                      </p:cBhvr>
                                      <p:to x="100000" y="90000"/>
                                    </p:animScale>
                                    <p:animScale>
                                      <p:cBhvr>
                                        <p:cTn id="120" dur="166" decel="50000">
                                          <p:stCondLst>
                                            <p:cond delay="1668"/>
                                          </p:stCondLst>
                                        </p:cTn>
                                        <p:tgtEl>
                                          <p:spTgt spid="4">
                                            <p:txEl>
                                              <p:pRg st="2" end="2"/>
                                            </p:txEl>
                                          </p:spTgt>
                                        </p:tgtEl>
                                      </p:cBhvr>
                                      <p:to x="100000" y="100000"/>
                                    </p:animScale>
                                    <p:animScale>
                                      <p:cBhvr>
                                        <p:cTn id="121" dur="26">
                                          <p:stCondLst>
                                            <p:cond delay="1808"/>
                                          </p:stCondLst>
                                        </p:cTn>
                                        <p:tgtEl>
                                          <p:spTgt spid="4">
                                            <p:txEl>
                                              <p:pRg st="2" end="2"/>
                                            </p:txEl>
                                          </p:spTgt>
                                        </p:tgtEl>
                                      </p:cBhvr>
                                      <p:to x="100000" y="95000"/>
                                    </p:animScale>
                                    <p:animScale>
                                      <p:cBhvr>
                                        <p:cTn id="122" dur="166" decel="50000">
                                          <p:stCondLst>
                                            <p:cond delay="1834"/>
                                          </p:stCondLst>
                                        </p:cTn>
                                        <p:tgtEl>
                                          <p:spTgt spid="4">
                                            <p:txEl>
                                              <p:pRg st="2" end="2"/>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4">
                                            <p:txEl>
                                              <p:pRg st="3" end="3"/>
                                            </p:txEl>
                                          </p:spTgt>
                                        </p:tgtEl>
                                        <p:attrNameLst>
                                          <p:attrName>style.visibility</p:attrName>
                                        </p:attrNameLst>
                                      </p:cBhvr>
                                      <p:to>
                                        <p:strVal val="visible"/>
                                      </p:to>
                                    </p:set>
                                    <p:animEffect transition="in" filter="wipe(down)">
                                      <p:cBhvr>
                                        <p:cTn id="125" dur="580">
                                          <p:stCondLst>
                                            <p:cond delay="0"/>
                                          </p:stCondLst>
                                        </p:cTn>
                                        <p:tgtEl>
                                          <p:spTgt spid="4">
                                            <p:txEl>
                                              <p:pRg st="3" end="3"/>
                                            </p:txEl>
                                          </p:spTgt>
                                        </p:tgtEl>
                                      </p:cBhvr>
                                    </p:animEffect>
                                    <p:anim calcmode="lin" valueType="num">
                                      <p:cBhvr>
                                        <p:cTn id="12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4">
                                            <p:txEl>
                                              <p:pRg st="3" end="3"/>
                                            </p:txEl>
                                          </p:spTgt>
                                        </p:tgtEl>
                                      </p:cBhvr>
                                      <p:to x="100000" y="60000"/>
                                    </p:animScale>
                                    <p:animScale>
                                      <p:cBhvr>
                                        <p:cTn id="132" dur="166" decel="50000">
                                          <p:stCondLst>
                                            <p:cond delay="676"/>
                                          </p:stCondLst>
                                        </p:cTn>
                                        <p:tgtEl>
                                          <p:spTgt spid="4">
                                            <p:txEl>
                                              <p:pRg st="3" end="3"/>
                                            </p:txEl>
                                          </p:spTgt>
                                        </p:tgtEl>
                                      </p:cBhvr>
                                      <p:to x="100000" y="100000"/>
                                    </p:animScale>
                                    <p:animScale>
                                      <p:cBhvr>
                                        <p:cTn id="133" dur="26">
                                          <p:stCondLst>
                                            <p:cond delay="1312"/>
                                          </p:stCondLst>
                                        </p:cTn>
                                        <p:tgtEl>
                                          <p:spTgt spid="4">
                                            <p:txEl>
                                              <p:pRg st="3" end="3"/>
                                            </p:txEl>
                                          </p:spTgt>
                                        </p:tgtEl>
                                      </p:cBhvr>
                                      <p:to x="100000" y="80000"/>
                                    </p:animScale>
                                    <p:animScale>
                                      <p:cBhvr>
                                        <p:cTn id="134" dur="166" decel="50000">
                                          <p:stCondLst>
                                            <p:cond delay="1338"/>
                                          </p:stCondLst>
                                        </p:cTn>
                                        <p:tgtEl>
                                          <p:spTgt spid="4">
                                            <p:txEl>
                                              <p:pRg st="3" end="3"/>
                                            </p:txEl>
                                          </p:spTgt>
                                        </p:tgtEl>
                                      </p:cBhvr>
                                      <p:to x="100000" y="100000"/>
                                    </p:animScale>
                                    <p:animScale>
                                      <p:cBhvr>
                                        <p:cTn id="135" dur="26">
                                          <p:stCondLst>
                                            <p:cond delay="1642"/>
                                          </p:stCondLst>
                                        </p:cTn>
                                        <p:tgtEl>
                                          <p:spTgt spid="4">
                                            <p:txEl>
                                              <p:pRg st="3" end="3"/>
                                            </p:txEl>
                                          </p:spTgt>
                                        </p:tgtEl>
                                      </p:cBhvr>
                                      <p:to x="100000" y="90000"/>
                                    </p:animScale>
                                    <p:animScale>
                                      <p:cBhvr>
                                        <p:cTn id="136" dur="166" decel="50000">
                                          <p:stCondLst>
                                            <p:cond delay="1668"/>
                                          </p:stCondLst>
                                        </p:cTn>
                                        <p:tgtEl>
                                          <p:spTgt spid="4">
                                            <p:txEl>
                                              <p:pRg st="3" end="3"/>
                                            </p:txEl>
                                          </p:spTgt>
                                        </p:tgtEl>
                                      </p:cBhvr>
                                      <p:to x="100000" y="100000"/>
                                    </p:animScale>
                                    <p:animScale>
                                      <p:cBhvr>
                                        <p:cTn id="137" dur="26">
                                          <p:stCondLst>
                                            <p:cond delay="1808"/>
                                          </p:stCondLst>
                                        </p:cTn>
                                        <p:tgtEl>
                                          <p:spTgt spid="4">
                                            <p:txEl>
                                              <p:pRg st="3" end="3"/>
                                            </p:txEl>
                                          </p:spTgt>
                                        </p:tgtEl>
                                      </p:cBhvr>
                                      <p:to x="100000" y="95000"/>
                                    </p:animScale>
                                    <p:animScale>
                                      <p:cBhvr>
                                        <p:cTn id="138"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625</Words>
  <Application>Microsoft Office PowerPoint</Application>
  <PresentationFormat>On-screen Show (4:3)</PresentationFormat>
  <Paragraphs>133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Modernizing the Physics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Adding Value to the  Advanced Lab</dc:title>
  <dc:creator>Rudi Michalak</dc:creator>
  <cp:lastModifiedBy>Rudi Michalak</cp:lastModifiedBy>
  <cp:revision>56</cp:revision>
  <dcterms:created xsi:type="dcterms:W3CDTF">2018-04-20T16:16:29Z</dcterms:created>
  <dcterms:modified xsi:type="dcterms:W3CDTF">2019-04-11T18:39:54Z</dcterms:modified>
</cp:coreProperties>
</file>